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7"/>
  </p:notesMasterIdLst>
  <p:sldIdLst>
    <p:sldId id="269" r:id="rId2"/>
    <p:sldId id="256" r:id="rId3"/>
    <p:sldId id="257" r:id="rId4"/>
    <p:sldId id="299" r:id="rId5"/>
    <p:sldId id="274" r:id="rId6"/>
    <p:sldId id="271" r:id="rId7"/>
    <p:sldId id="259" r:id="rId8"/>
    <p:sldId id="296" r:id="rId9"/>
    <p:sldId id="275" r:id="rId10"/>
    <p:sldId id="276" r:id="rId11"/>
    <p:sldId id="270" r:id="rId12"/>
    <p:sldId id="298" r:id="rId13"/>
    <p:sldId id="295" r:id="rId14"/>
    <p:sldId id="277" r:id="rId15"/>
    <p:sldId id="294" r:id="rId16"/>
    <p:sldId id="278" r:id="rId17"/>
    <p:sldId id="297" r:id="rId18"/>
    <p:sldId id="262" r:id="rId19"/>
    <p:sldId id="263" r:id="rId20"/>
    <p:sldId id="293" r:id="rId21"/>
    <p:sldId id="267" r:id="rId22"/>
    <p:sldId id="279" r:id="rId23"/>
    <p:sldId id="264" r:id="rId24"/>
    <p:sldId id="265" r:id="rId25"/>
    <p:sldId id="268" r:id="rId26"/>
  </p:sldIdLst>
  <p:sldSz cx="18288000" cy="10287000"/>
  <p:notesSz cx="6858000" cy="9144000"/>
  <p:embeddedFontLst>
    <p:embeddedFont>
      <p:font typeface="Alata" panose="020B0604020202020204" charset="0"/>
      <p:regular r:id="rId28"/>
    </p:embeddedFont>
    <p:embeddedFont>
      <p:font typeface="Canva Sans" panose="020B0604020202020204" charset="0"/>
      <p:regular r:id="rId29"/>
    </p:embeddedFont>
    <p:embeddedFont>
      <p:font typeface="Glacial Indifference" panose="020B0604020202020204" charset="0"/>
      <p:regular r:id="rId30"/>
    </p:embeddedFont>
    <p:embeddedFont>
      <p:font typeface="Glacial Indifference Bold" panose="020B0604020202020204" charset="0"/>
      <p:regular r:id="rId31"/>
    </p:embeddedFont>
  </p:embeddedFontLst>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autoAdjust="0"/>
    <p:restoredTop sz="90360" autoAdjust="0"/>
  </p:normalViewPr>
  <p:slideViewPr>
    <p:cSldViewPr>
      <p:cViewPr varScale="1">
        <p:scale>
          <a:sx n="70" d="100"/>
          <a:sy n="70" d="100"/>
        </p:scale>
        <p:origin x="1440"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D94080-EF53-455F-B232-EB73D8FE57D1}" type="datetimeFigureOut">
              <a:rPr lang="en-CA" smtClean="0"/>
              <a:t>2024-03-06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98224B-F13A-49A3-96D7-204864B9407F}" type="slidenum">
              <a:rPr lang="en-CA" smtClean="0"/>
              <a:t>‹#›</a:t>
            </a:fld>
            <a:endParaRPr lang="en-CA"/>
          </a:p>
        </p:txBody>
      </p:sp>
    </p:spTree>
    <p:extLst>
      <p:ext uri="{BB962C8B-B14F-4D97-AF65-F5344CB8AC3E}">
        <p14:creationId xmlns:p14="http://schemas.microsoft.com/office/powerpoint/2010/main" val="3829701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198224B-F13A-49A3-96D7-204864B9407F}" type="slidenum">
              <a:rPr lang="en-CA" smtClean="0"/>
              <a:t>2</a:t>
            </a:fld>
            <a:endParaRPr lang="en-CA"/>
          </a:p>
        </p:txBody>
      </p:sp>
    </p:spTree>
    <p:extLst>
      <p:ext uri="{BB962C8B-B14F-4D97-AF65-F5344CB8AC3E}">
        <p14:creationId xmlns:p14="http://schemas.microsoft.com/office/powerpoint/2010/main" val="3093101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F198224B-F13A-49A3-96D7-204864B9407F}" type="slidenum">
              <a:rPr lang="en-CA" smtClean="0"/>
              <a:t>7</a:t>
            </a:fld>
            <a:endParaRPr lang="en-CA"/>
          </a:p>
        </p:txBody>
      </p:sp>
    </p:spTree>
    <p:extLst>
      <p:ext uri="{BB962C8B-B14F-4D97-AF65-F5344CB8AC3E}">
        <p14:creationId xmlns:p14="http://schemas.microsoft.com/office/powerpoint/2010/main" val="352674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BBD490-3E3A-54EB-3BD6-FECAF17A21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9F8DF4-F1E8-E0E0-3C73-5E2A48628D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957F73-8A68-2CAD-CF4D-8F35CBE5D8E8}"/>
              </a:ext>
            </a:extLst>
          </p:cNvPr>
          <p:cNvSpPr>
            <a:spLocks noGrp="1"/>
          </p:cNvSpPr>
          <p:nvPr>
            <p:ph type="body" idx="1"/>
          </p:nvPr>
        </p:nvSpPr>
        <p:spPr/>
        <p:txBody>
          <a:bodyPr/>
          <a:lstStyle/>
          <a:p>
            <a:pPr defTabSz="1371600"/>
            <a:r>
              <a:rPr lang="en-US" sz="1200" dirty="0">
                <a:solidFill>
                  <a:prstClr val="black"/>
                </a:solidFill>
                <a:latin typeface="Calibri" panose="020F0502020204030204"/>
              </a:rPr>
              <a:t>the US is responsible for 25% of the worlds historical emissions emitting 400 billion tons, mostly in the 20th century.</a:t>
            </a:r>
          </a:p>
          <a:p>
            <a:pPr defTabSz="1371600"/>
            <a:r>
              <a:rPr lang="en-US" sz="1200" dirty="0">
                <a:solidFill>
                  <a:prstClr val="black"/>
                </a:solidFill>
                <a:latin typeface="Calibri" panose="020F0502020204030204"/>
              </a:rPr>
              <a:t>In 2nd place is the EU at 22%, China comes in third at just under 13%, around half of the USA's contribution.</a:t>
            </a:r>
          </a:p>
          <a:p>
            <a:pPr defTabSz="1371600"/>
            <a:r>
              <a:rPr lang="en-US" sz="1200" dirty="0">
                <a:solidFill>
                  <a:prstClr val="black"/>
                </a:solidFill>
                <a:latin typeface="Calibri" panose="020F0502020204030204"/>
              </a:rPr>
              <a:t>India's contribution shrinks to 3 percent along with the whole of Africa and South America. </a:t>
            </a:r>
            <a:endParaRPr lang="en-CA" sz="1200" dirty="0">
              <a:solidFill>
                <a:prstClr val="black"/>
              </a:solidFill>
              <a:latin typeface="Calibri" panose="020F0502020204030204"/>
            </a:endParaRPr>
          </a:p>
          <a:p>
            <a:endParaRPr lang="en-CA" dirty="0"/>
          </a:p>
        </p:txBody>
      </p:sp>
      <p:sp>
        <p:nvSpPr>
          <p:cNvPr id="4" name="Slide Number Placeholder 3">
            <a:extLst>
              <a:ext uri="{FF2B5EF4-FFF2-40B4-BE49-F238E27FC236}">
                <a16:creationId xmlns:a16="http://schemas.microsoft.com/office/drawing/2014/main" id="{7DD89B3D-15D2-1FD9-8FF9-9DF28BF3FC8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98224B-F13A-49A3-96D7-204864B9407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60439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16D22B-77AB-2110-9BA2-6CB6AC33CF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C918E4-85D1-021F-BD39-60BE857DF7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134301-D57F-CA7F-5606-D556A5958053}"/>
              </a:ext>
            </a:extLst>
          </p:cNvPr>
          <p:cNvSpPr>
            <a:spLocks noGrp="1"/>
          </p:cNvSpPr>
          <p:nvPr>
            <p:ph type="body" idx="1"/>
          </p:nvPr>
        </p:nvSpPr>
        <p:spPr/>
        <p:txBody>
          <a:bodyPr/>
          <a:lstStyle/>
          <a:p>
            <a:pPr defTabSz="1371600"/>
            <a:r>
              <a:rPr lang="en-US" sz="1200" dirty="0">
                <a:solidFill>
                  <a:prstClr val="black"/>
                </a:solidFill>
                <a:latin typeface="Calibri" panose="020F0502020204030204"/>
              </a:rPr>
              <a:t>the US is responsible for 25% of the worlds historical emissions emitting 400 billion tons, mostly in the 20th century.</a:t>
            </a:r>
          </a:p>
          <a:p>
            <a:pPr defTabSz="1371600"/>
            <a:r>
              <a:rPr lang="en-US" sz="1200" dirty="0">
                <a:solidFill>
                  <a:prstClr val="black"/>
                </a:solidFill>
                <a:latin typeface="Calibri" panose="020F0502020204030204"/>
              </a:rPr>
              <a:t>In 2nd place is the EU at 22%, China comes in third at just under 13%, around half of the USA's contribution.</a:t>
            </a:r>
          </a:p>
          <a:p>
            <a:pPr defTabSz="1371600"/>
            <a:r>
              <a:rPr lang="en-US" sz="1200" dirty="0">
                <a:solidFill>
                  <a:prstClr val="black"/>
                </a:solidFill>
                <a:latin typeface="Calibri" panose="020F0502020204030204"/>
              </a:rPr>
              <a:t>India's contribution shrinks to 3 percent along with the whole of Africa and South America. </a:t>
            </a:r>
            <a:endParaRPr lang="en-CA" sz="1200" dirty="0">
              <a:solidFill>
                <a:prstClr val="black"/>
              </a:solidFill>
              <a:latin typeface="Calibri" panose="020F0502020204030204"/>
            </a:endParaRPr>
          </a:p>
          <a:p>
            <a:endParaRPr lang="en-CA" dirty="0"/>
          </a:p>
        </p:txBody>
      </p:sp>
      <p:sp>
        <p:nvSpPr>
          <p:cNvPr id="4" name="Slide Number Placeholder 3">
            <a:extLst>
              <a:ext uri="{FF2B5EF4-FFF2-40B4-BE49-F238E27FC236}">
                <a16:creationId xmlns:a16="http://schemas.microsoft.com/office/drawing/2014/main" id="{5CCFF9F3-F720-67F4-F4F7-45D38A858F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98224B-F13A-49A3-96D7-204864B9407F}"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2896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71600"/>
            <a:r>
              <a:rPr lang="en-US" sz="1200" dirty="0">
                <a:solidFill>
                  <a:prstClr val="black"/>
                </a:solidFill>
                <a:latin typeface="Calibri" panose="020F0502020204030204"/>
              </a:rPr>
              <a:t>the US is responsible for 25% of the worlds historical emissions emitting 400 billion tons, mostly in the 20th century.</a:t>
            </a:r>
          </a:p>
          <a:p>
            <a:pPr defTabSz="1371600"/>
            <a:r>
              <a:rPr lang="en-US" sz="1200" dirty="0">
                <a:solidFill>
                  <a:prstClr val="black"/>
                </a:solidFill>
                <a:latin typeface="Calibri" panose="020F0502020204030204"/>
              </a:rPr>
              <a:t>In 2nd place is the EU at 22%, China comes in third at just under 13%, around half of the USA's contribution.</a:t>
            </a:r>
          </a:p>
          <a:p>
            <a:pPr defTabSz="1371600"/>
            <a:r>
              <a:rPr lang="en-US" sz="1200" dirty="0">
                <a:solidFill>
                  <a:prstClr val="black"/>
                </a:solidFill>
                <a:latin typeface="Calibri" panose="020F0502020204030204"/>
              </a:rPr>
              <a:t>India's contribution shrinks to 3 percent along with the whole of Africa and South America. </a:t>
            </a:r>
            <a:endParaRPr lang="en-CA" sz="1200" dirty="0">
              <a:solidFill>
                <a:prstClr val="black"/>
              </a:solidFill>
              <a:latin typeface="Calibri" panose="020F0502020204030204"/>
            </a:endParaRPr>
          </a:p>
          <a:p>
            <a:endParaRPr lang="en-CA" dirty="0"/>
          </a:p>
        </p:txBody>
      </p:sp>
      <p:sp>
        <p:nvSpPr>
          <p:cNvPr id="4" name="Slide Number Placeholder 3"/>
          <p:cNvSpPr>
            <a:spLocks noGrp="1"/>
          </p:cNvSpPr>
          <p:nvPr>
            <p:ph type="sldNum" sz="quarter" idx="5"/>
          </p:nvPr>
        </p:nvSpPr>
        <p:spPr/>
        <p:txBody>
          <a:bodyPr/>
          <a:lstStyle/>
          <a:p>
            <a:fld id="{F198224B-F13A-49A3-96D7-204864B9407F}" type="slidenum">
              <a:rPr lang="en-CA" smtClean="0"/>
              <a:t>16</a:t>
            </a:fld>
            <a:endParaRPr lang="en-CA"/>
          </a:p>
        </p:txBody>
      </p:sp>
    </p:spTree>
    <p:extLst>
      <p:ext uri="{BB962C8B-B14F-4D97-AF65-F5344CB8AC3E}">
        <p14:creationId xmlns:p14="http://schemas.microsoft.com/office/powerpoint/2010/main" val="203473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371600"/>
            <a:r>
              <a:rPr lang="en-US" sz="1200" dirty="0">
                <a:solidFill>
                  <a:prstClr val="black"/>
                </a:solidFill>
                <a:latin typeface="Calibri" panose="020F0502020204030204"/>
              </a:rPr>
              <a:t>So the narrative that rapid climate change is really the responsibility of the developing world is hard to defend if facts matter to you. But this is still not the whole story, because focusing on countries mixes two things:</a:t>
            </a:r>
          </a:p>
          <a:p>
            <a:pPr defTabSz="1371600"/>
            <a:r>
              <a:rPr lang="en-US" sz="1200" dirty="0">
                <a:solidFill>
                  <a:prstClr val="black"/>
                </a:solidFill>
                <a:latin typeface="Calibri" panose="020F0502020204030204"/>
              </a:rPr>
              <a:t>Population numbers and total emissions. if a country has more people in general, it's emissions are of course higher.</a:t>
            </a:r>
          </a:p>
          <a:p>
            <a:endParaRPr lang="en-CA" dirty="0"/>
          </a:p>
        </p:txBody>
      </p:sp>
      <p:sp>
        <p:nvSpPr>
          <p:cNvPr id="4" name="Slide Number Placeholder 3"/>
          <p:cNvSpPr>
            <a:spLocks noGrp="1"/>
          </p:cNvSpPr>
          <p:nvPr>
            <p:ph type="sldNum" sz="quarter" idx="5"/>
          </p:nvPr>
        </p:nvSpPr>
        <p:spPr/>
        <p:txBody>
          <a:bodyPr/>
          <a:lstStyle/>
          <a:p>
            <a:fld id="{F198224B-F13A-49A3-96D7-204864B9407F}" type="slidenum">
              <a:rPr lang="en-CA" smtClean="0"/>
              <a:t>17</a:t>
            </a:fld>
            <a:endParaRPr lang="en-CA"/>
          </a:p>
        </p:txBody>
      </p:sp>
    </p:spTree>
    <p:extLst>
      <p:ext uri="{BB962C8B-B14F-4D97-AF65-F5344CB8AC3E}">
        <p14:creationId xmlns:p14="http://schemas.microsoft.com/office/powerpoint/2010/main" val="19362624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
        <p:nvSpPr>
          <p:cNvPr id="8" name="TextBox 7">
            <a:extLst>
              <a:ext uri="{FF2B5EF4-FFF2-40B4-BE49-F238E27FC236}">
                <a16:creationId xmlns:a16="http://schemas.microsoft.com/office/drawing/2014/main" id="{EF776173-6321-1649-88B7-0B6E56E2F19F}"/>
              </a:ext>
            </a:extLst>
          </p:cNvPr>
          <p:cNvSpPr txBox="1"/>
          <p:nvPr userDrawn="1">
            <p:extLst>
              <p:ext uri="{1162E1C5-73C7-4A58-AE30-91384D911F3F}">
                <p184:classification xmlns:p184="http://schemas.microsoft.com/office/powerpoint/2018/4/main" val="hdr"/>
              </p:ext>
            </p:extLst>
          </p:nvPr>
        </p:nvSpPr>
        <p:spPr>
          <a:xfrm>
            <a:off x="16297275" y="63500"/>
            <a:ext cx="1962150" cy="182880"/>
          </a:xfrm>
          <a:prstGeom prst="rect">
            <a:avLst/>
          </a:prstGeom>
        </p:spPr>
        <p:txBody>
          <a:bodyPr horzOverflow="overflow" lIns="0" tIns="0" rIns="0" bIns="0">
            <a:spAutoFit/>
          </a:bodyPr>
          <a:lstStyle/>
          <a:p>
            <a:pPr algn="l"/>
            <a:r>
              <a:rPr lang="en-CA" sz="1200">
                <a:solidFill>
                  <a:srgbClr val="000000"/>
                </a:solidFill>
                <a:latin typeface="Calibri" panose="020F0502020204030204" pitchFamily="34" charset="0"/>
                <a:cs typeface="Calibri" panose="020F0502020204030204" pitchFamily="34" charset="0"/>
              </a:rPr>
              <a:t>UNCLASSIFIED - NON CLASSIFIÉ</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3.sv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svg"/></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3.sv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13.sv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13.sv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1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0.svg"/></Relationships>
</file>

<file path=ppt/slides/_rels/slide24.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sv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5.svg"/></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8" r="-18"/>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FFFFFF"/>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6" name="AutoShape 6"/>
          <p:cNvSpPr/>
          <p:nvPr/>
        </p:nvSpPr>
        <p:spPr>
          <a:xfrm>
            <a:off x="8320645" y="5458930"/>
            <a:ext cx="1646710" cy="0"/>
          </a:xfrm>
          <a:prstGeom prst="line">
            <a:avLst/>
          </a:prstGeom>
          <a:ln w="28575" cap="flat">
            <a:solidFill>
              <a:srgbClr val="FFFFFF"/>
            </a:solidFill>
            <a:prstDash val="solid"/>
            <a:headEnd type="none" w="sm" len="sm"/>
            <a:tailEnd type="none" w="sm" len="sm"/>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TextBox 7"/>
          <p:cNvSpPr txBox="1"/>
          <p:nvPr/>
        </p:nvSpPr>
        <p:spPr>
          <a:xfrm>
            <a:off x="1028700" y="3329084"/>
            <a:ext cx="16230600" cy="1517670"/>
          </a:xfrm>
          <a:prstGeom prst="rect">
            <a:avLst/>
          </a:prstGeom>
        </p:spPr>
        <p:txBody>
          <a:bodyPr lIns="0" tIns="0" rIns="0" bIns="0" rtlCol="0" anchor="t">
            <a:spAutoFit/>
          </a:bodyPr>
          <a:lstStyle/>
          <a:p>
            <a:pPr marL="0" marR="0" lvl="0" indent="0" algn="ctr" defTabSz="914400" rtl="0" eaLnBrk="1" fontAlgn="auto" latinLnBrk="0" hangingPunct="1">
              <a:lnSpc>
                <a:spcPts val="12423"/>
              </a:lnSpc>
              <a:spcBef>
                <a:spcPct val="0"/>
              </a:spcBef>
              <a:spcAft>
                <a:spcPts val="0"/>
              </a:spcAft>
              <a:buClrTx/>
              <a:buSzTx/>
              <a:buFontTx/>
              <a:buNone/>
              <a:tabLst/>
              <a:defRPr/>
            </a:pPr>
            <a:r>
              <a:rPr kumimoji="0" lang="en-US" sz="8874" b="0" i="0" u="none" strike="noStrike" kern="1200" cap="none" spc="0" normalizeH="0" baseline="0" noProof="0" dirty="0">
                <a:ln>
                  <a:noFill/>
                </a:ln>
                <a:solidFill>
                  <a:srgbClr val="FFFFFF"/>
                </a:solidFill>
                <a:effectLst/>
                <a:uLnTx/>
                <a:uFillTx/>
                <a:latin typeface="Alata"/>
                <a:ea typeface="+mn-ea"/>
                <a:cs typeface="+mn-cs"/>
              </a:rPr>
              <a:t>CO₂ EMISSIONS</a:t>
            </a:r>
          </a:p>
        </p:txBody>
      </p:sp>
      <p:sp>
        <p:nvSpPr>
          <p:cNvPr id="8" name="TextBox 8"/>
          <p:cNvSpPr txBox="1"/>
          <p:nvPr/>
        </p:nvSpPr>
        <p:spPr>
          <a:xfrm>
            <a:off x="6482230" y="5802752"/>
            <a:ext cx="4890046" cy="887095"/>
          </a:xfrm>
          <a:prstGeom prst="rect">
            <a:avLst/>
          </a:prstGeom>
        </p:spPr>
        <p:txBody>
          <a:bodyPr lIns="0" tIns="0" rIns="0" bIns="0" rtlCol="0" anchor="t">
            <a:spAutoFit/>
          </a:bodyPr>
          <a:lstStyle/>
          <a:p>
            <a:pPr marL="0" marR="0" lvl="0" indent="0" algn="ctr" defTabSz="914400" rtl="0" eaLnBrk="1" fontAlgn="auto" latinLnBrk="0" hangingPunct="1">
              <a:lnSpc>
                <a:spcPts val="7279"/>
              </a:lnSpc>
              <a:spcBef>
                <a:spcPts val="0"/>
              </a:spcBef>
              <a:spcAft>
                <a:spcPts val="0"/>
              </a:spcAft>
              <a:buClrTx/>
              <a:buSzTx/>
              <a:buFontTx/>
              <a:buNone/>
              <a:tabLst/>
              <a:defRPr/>
            </a:pPr>
            <a:r>
              <a:rPr kumimoji="0" lang="en-US" sz="5199" b="0" i="0" u="none" strike="noStrike" kern="1200" cap="none" spc="0" normalizeH="0" baseline="0" noProof="0">
                <a:ln>
                  <a:noFill/>
                </a:ln>
                <a:solidFill>
                  <a:srgbClr val="FFFFFF"/>
                </a:solidFill>
                <a:effectLst/>
                <a:uLnTx/>
                <a:uFillTx/>
                <a:latin typeface="Alata"/>
                <a:ea typeface="+mn-ea"/>
                <a:cs typeface="+mn-cs"/>
              </a:rPr>
              <a:t>Project 3 Team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5400000">
            <a:off x="13410158" y="1666721"/>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4">
              <a:alphaModFix amt="19999"/>
              <a:extLst>
                <a:ext uri="{96DAC541-7B7A-43D3-8B79-37D633B846F1}">
                  <asvg:svgBlip xmlns:asvg="http://schemas.microsoft.com/office/drawing/2016/SVG/main" r:embed="rId5"/>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4609040" y="952500"/>
            <a:ext cx="8750359" cy="728522"/>
          </a:xfrm>
          <a:prstGeom prst="rect">
            <a:avLst/>
          </a:prstGeom>
        </p:spPr>
        <p:txBody>
          <a:bodyPr lIns="0" tIns="0" rIns="0" bIns="0" rtlCol="0" anchor="t">
            <a:spAutoFit/>
          </a:bodyPr>
          <a:lstStyle/>
          <a:p>
            <a:pPr marL="0" marR="0" lvl="0" indent="0" algn="ctr" defTabSz="914400" rtl="0" eaLnBrk="1" fontAlgn="auto" latinLnBrk="0" hangingPunct="1">
              <a:lnSpc>
                <a:spcPts val="6045"/>
              </a:lnSpc>
              <a:spcBef>
                <a:spcPct val="0"/>
              </a:spcBef>
              <a:spcAft>
                <a:spcPts val="0"/>
              </a:spcAft>
              <a:buClrTx/>
              <a:buSzTx/>
              <a:buFontTx/>
              <a:buNone/>
              <a:tabLst/>
              <a:defRPr/>
            </a:pPr>
            <a:r>
              <a:rPr kumimoji="0" lang="en-US" sz="4318" b="0" i="0" u="none" strike="noStrike" kern="1200" cap="none" spc="280" normalizeH="0" baseline="0" noProof="0" dirty="0">
                <a:ln>
                  <a:noFill/>
                </a:ln>
                <a:solidFill>
                  <a:srgbClr val="F2F4F5"/>
                </a:solidFill>
                <a:effectLst/>
                <a:uLnTx/>
                <a:uFillTx/>
                <a:latin typeface="Alata"/>
                <a:ea typeface="+mn-ea"/>
                <a:cs typeface="+mn-cs"/>
              </a:rPr>
              <a:t>CO₂ emissions share in 2022</a:t>
            </a:r>
          </a:p>
        </p:txBody>
      </p:sp>
      <p:pic>
        <p:nvPicPr>
          <p:cNvPr id="6" name="Picture 5">
            <a:extLst>
              <a:ext uri="{FF2B5EF4-FFF2-40B4-BE49-F238E27FC236}">
                <a16:creationId xmlns:a16="http://schemas.microsoft.com/office/drawing/2014/main" id="{12DCCD96-06B6-F7B7-B2B8-EA62A185F196}"/>
              </a:ext>
            </a:extLst>
          </p:cNvPr>
          <p:cNvPicPr>
            <a:picLocks noChangeAspect="1"/>
          </p:cNvPicPr>
          <p:nvPr/>
        </p:nvPicPr>
        <p:blipFill>
          <a:blip r:embed="rId6"/>
          <a:stretch>
            <a:fillRect/>
          </a:stretch>
        </p:blipFill>
        <p:spPr>
          <a:xfrm>
            <a:off x="5105400" y="2247900"/>
            <a:ext cx="7391400" cy="7391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US" sz="1800" b="0" dirty="0">
              <a:effectLst/>
              <a:latin typeface="Alata" panose="020B0604020202020204" charset="0"/>
            </a:endParaRPr>
          </a:p>
        </p:txBody>
      </p:sp>
      <p:sp>
        <p:nvSpPr>
          <p:cNvPr id="3" name="Freeform 3"/>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4" name="Group 4"/>
          <p:cNvGrpSpPr/>
          <p:nvPr/>
        </p:nvGrpSpPr>
        <p:grpSpPr>
          <a:xfrm>
            <a:off x="17898006" y="8232317"/>
            <a:ext cx="399519" cy="1025983"/>
            <a:chOff x="0" y="0"/>
            <a:chExt cx="1280047" cy="3287216"/>
          </a:xfrm>
        </p:grpSpPr>
        <p:sp>
          <p:nvSpPr>
            <p:cNvPr id="5" name="Freeform 5"/>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240E04"/>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6" name="Group 6"/>
          <p:cNvGrpSpPr/>
          <p:nvPr/>
        </p:nvGrpSpPr>
        <p:grpSpPr>
          <a:xfrm>
            <a:off x="-54387" y="2567768"/>
            <a:ext cx="18342387" cy="4566642"/>
            <a:chOff x="0" y="0"/>
            <a:chExt cx="24456516" cy="6088856"/>
          </a:xfrm>
        </p:grpSpPr>
        <p:pic>
          <p:nvPicPr>
            <p:cNvPr id="7" name="Picture 7"/>
            <p:cNvPicPr>
              <a:picLocks noChangeAspect="1"/>
            </p:cNvPicPr>
            <p:nvPr/>
          </p:nvPicPr>
          <p:blipFill>
            <a:blip r:embed="rId5"/>
            <a:srcRect t="19590" b="19590"/>
            <a:stretch>
              <a:fillRect/>
            </a:stretch>
          </p:blipFill>
          <p:spPr>
            <a:xfrm>
              <a:off x="0" y="0"/>
              <a:ext cx="24456516" cy="6088856"/>
            </a:xfrm>
            <a:prstGeom prst="rect">
              <a:avLst/>
            </a:prstGeom>
          </p:spPr>
        </p:pic>
      </p:grpSp>
      <p:grpSp>
        <p:nvGrpSpPr>
          <p:cNvPr id="8" name="Group 8"/>
          <p:cNvGrpSpPr/>
          <p:nvPr/>
        </p:nvGrpSpPr>
        <p:grpSpPr>
          <a:xfrm>
            <a:off x="3111737" y="6599090"/>
            <a:ext cx="12010140" cy="2964010"/>
            <a:chOff x="0" y="0"/>
            <a:chExt cx="4381331" cy="929208"/>
          </a:xfrm>
        </p:grpSpPr>
        <p:sp>
          <p:nvSpPr>
            <p:cNvPr id="9" name="Freeform 9"/>
            <p:cNvSpPr/>
            <p:nvPr/>
          </p:nvSpPr>
          <p:spPr>
            <a:xfrm>
              <a:off x="0" y="0"/>
              <a:ext cx="4381331" cy="929208"/>
            </a:xfrm>
            <a:custGeom>
              <a:avLst/>
              <a:gdLst/>
              <a:ahLst/>
              <a:cxnLst/>
              <a:rect l="l" t="t" r="r" b="b"/>
              <a:pathLst>
                <a:path w="4381331" h="929208">
                  <a:moveTo>
                    <a:pt x="0" y="0"/>
                  </a:moveTo>
                  <a:lnTo>
                    <a:pt x="4381331" y="0"/>
                  </a:lnTo>
                  <a:lnTo>
                    <a:pt x="4381331" y="929208"/>
                  </a:lnTo>
                  <a:lnTo>
                    <a:pt x="0" y="929208"/>
                  </a:lnTo>
                  <a:close/>
                </a:path>
              </a:pathLst>
            </a:custGeom>
            <a:solidFill>
              <a:srgbClr val="C0A78C"/>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3" name="TextBox 10">
            <a:extLst>
              <a:ext uri="{FF2B5EF4-FFF2-40B4-BE49-F238E27FC236}">
                <a16:creationId xmlns:a16="http://schemas.microsoft.com/office/drawing/2014/main" id="{7C98A7D7-8591-21CF-9BA0-59C0F2204996}"/>
              </a:ext>
            </a:extLst>
          </p:cNvPr>
          <p:cNvSpPr txBox="1"/>
          <p:nvPr/>
        </p:nvSpPr>
        <p:spPr>
          <a:xfrm>
            <a:off x="2674355" y="6986409"/>
            <a:ext cx="12939290" cy="2441694"/>
          </a:xfrm>
          <a:prstGeom prst="rect">
            <a:avLst/>
          </a:prstGeom>
        </p:spPr>
        <p:txBody>
          <a:bodyPr wrap="square" lIns="0" tIns="0" rIns="0" bIns="0" rtlCol="0" anchor="t">
            <a:spAutoFit/>
          </a:bodyPr>
          <a:lstStyle/>
          <a:p>
            <a:pPr marL="0" marR="0" lvl="0" indent="0" algn="ctr" defTabSz="914400" rtl="0" eaLnBrk="1" fontAlgn="auto" latinLnBrk="0" hangingPunct="1">
              <a:lnSpc>
                <a:spcPts val="10360"/>
              </a:lnSpc>
              <a:spcBef>
                <a:spcPts val="0"/>
              </a:spcBef>
              <a:spcAft>
                <a:spcPts val="0"/>
              </a:spcAft>
              <a:buClrTx/>
              <a:buSzTx/>
              <a:buFontTx/>
              <a:buNone/>
              <a:tabLst/>
              <a:defRPr/>
            </a:pPr>
            <a:r>
              <a:rPr kumimoji="0" lang="en-US" sz="7400" b="0" i="0" u="none" strike="noStrike" kern="1200" cap="none" spc="0" normalizeH="0" baseline="0" noProof="0" dirty="0">
                <a:ln>
                  <a:noFill/>
                </a:ln>
                <a:solidFill>
                  <a:srgbClr val="000000"/>
                </a:solidFill>
                <a:effectLst/>
                <a:uLnTx/>
                <a:uFillTx/>
                <a:latin typeface="Alata"/>
                <a:ea typeface="+mn-ea"/>
                <a:cs typeface="+mn-cs"/>
              </a:rPr>
              <a:t>Historic CO₂ emissions</a:t>
            </a:r>
          </a:p>
          <a:p>
            <a:pPr algn="ctr">
              <a:defRPr/>
            </a:pPr>
            <a:r>
              <a:rPr lang="en-US" sz="3600" dirty="0">
                <a:solidFill>
                  <a:srgbClr val="000000"/>
                </a:solidFill>
                <a:latin typeface="Alata"/>
              </a:rPr>
              <a:t>Which countries are historically responsible for the </a:t>
            </a:r>
            <a:r>
              <a:rPr kumimoji="0" lang="en-US" sz="3600" b="0" i="0" u="none" strike="noStrike" kern="1200" cap="none" spc="0" normalizeH="0" baseline="0" noProof="0" dirty="0">
                <a:ln>
                  <a:noFill/>
                </a:ln>
                <a:solidFill>
                  <a:srgbClr val="000000"/>
                </a:solidFill>
                <a:effectLst/>
                <a:uLnTx/>
                <a:uFillTx/>
                <a:latin typeface="Alata"/>
                <a:ea typeface="+mn-ea"/>
                <a:cs typeface="+mn-cs"/>
              </a:rPr>
              <a:t>CO₂ emissions</a:t>
            </a:r>
            <a:r>
              <a:rPr lang="en-US" sz="3600" dirty="0">
                <a:solidFill>
                  <a:srgbClr val="000000"/>
                </a:solidFill>
                <a:latin typeface="Alata"/>
              </a:rPr>
              <a:t>?</a:t>
            </a:r>
            <a:endParaRPr kumimoji="0" lang="en-US" sz="3600" b="0" i="0" u="none" strike="noStrike" kern="1200" cap="none" spc="0" normalizeH="0" baseline="0" noProof="0" dirty="0">
              <a:ln>
                <a:noFill/>
              </a:ln>
              <a:solidFill>
                <a:srgbClr val="000000"/>
              </a:solidFill>
              <a:effectLst/>
              <a:uLnTx/>
              <a:uFillTx/>
              <a:latin typeface="Alata"/>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5CBBD"/>
        </a:solidFill>
        <a:effectLst/>
      </p:bgPr>
    </p:bg>
    <p:spTree>
      <p:nvGrpSpPr>
        <p:cNvPr id="1" name=""/>
        <p:cNvGrpSpPr/>
        <p:nvPr/>
      </p:nvGrpSpPr>
      <p:grpSpPr>
        <a:xfrm>
          <a:off x="0" y="0"/>
          <a:ext cx="0" cy="0"/>
          <a:chOff x="0" y="0"/>
          <a:chExt cx="0" cy="0"/>
        </a:xfrm>
      </p:grpSpPr>
      <p:sp>
        <p:nvSpPr>
          <p:cNvPr id="2" name="Freeform 2"/>
          <p:cNvSpPr/>
          <p:nvPr/>
        </p:nvSpPr>
        <p:spPr>
          <a:xfrm rot="5288367">
            <a:off x="-5349339" y="175344"/>
            <a:ext cx="13553399" cy="7081651"/>
          </a:xfrm>
          <a:custGeom>
            <a:avLst/>
            <a:gdLst/>
            <a:ahLst/>
            <a:cxnLst/>
            <a:rect l="l" t="t" r="r" b="b"/>
            <a:pathLst>
              <a:path w="13553399" h="7081651">
                <a:moveTo>
                  <a:pt x="0" y="0"/>
                </a:moveTo>
                <a:lnTo>
                  <a:pt x="13553399" y="0"/>
                </a:lnTo>
                <a:lnTo>
                  <a:pt x="13553399" y="7081652"/>
                </a:lnTo>
                <a:lnTo>
                  <a:pt x="0" y="7081652"/>
                </a:lnTo>
                <a:lnTo>
                  <a:pt x="0" y="0"/>
                </a:lnTo>
                <a:close/>
              </a:path>
            </a:pathLst>
          </a:custGeom>
          <a:blipFill>
            <a:blip r:embed="rId2">
              <a:alphaModFix amt="18000"/>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a:off x="12569450" y="5445029"/>
            <a:ext cx="9379701" cy="9274179"/>
          </a:xfrm>
          <a:custGeom>
            <a:avLst/>
            <a:gdLst/>
            <a:ahLst/>
            <a:cxnLst/>
            <a:rect l="l" t="t" r="r" b="b"/>
            <a:pathLst>
              <a:path w="9379701" h="9274179">
                <a:moveTo>
                  <a:pt x="0" y="0"/>
                </a:moveTo>
                <a:lnTo>
                  <a:pt x="9379700" y="0"/>
                </a:lnTo>
                <a:lnTo>
                  <a:pt x="9379700" y="9274179"/>
                </a:lnTo>
                <a:lnTo>
                  <a:pt x="0" y="9274179"/>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a:ln cap="sq">
            <a:noFill/>
            <a:prstDash val="solid"/>
            <a:miter/>
          </a:ln>
        </p:spPr>
      </p:sp>
      <p:sp>
        <p:nvSpPr>
          <p:cNvPr id="5" name="Freeform 5"/>
          <p:cNvSpPr/>
          <p:nvPr/>
        </p:nvSpPr>
        <p:spPr>
          <a:xfrm>
            <a:off x="12270018" y="2844467"/>
            <a:ext cx="4989282" cy="6798997"/>
          </a:xfrm>
          <a:custGeom>
            <a:avLst/>
            <a:gdLst/>
            <a:ahLst/>
            <a:cxnLst/>
            <a:rect l="l" t="t" r="r" b="b"/>
            <a:pathLst>
              <a:path w="4989282" h="6798997">
                <a:moveTo>
                  <a:pt x="0" y="0"/>
                </a:moveTo>
                <a:lnTo>
                  <a:pt x="4989282" y="0"/>
                </a:lnTo>
                <a:lnTo>
                  <a:pt x="4989282" y="6798997"/>
                </a:lnTo>
                <a:lnTo>
                  <a:pt x="0" y="6798997"/>
                </a:lnTo>
                <a:lnTo>
                  <a:pt x="0" y="0"/>
                </a:lnTo>
                <a:close/>
              </a:path>
            </a:pathLst>
          </a:custGeom>
          <a:blipFill>
            <a:blip r:embed="rId6"/>
            <a:stretch>
              <a:fillRect/>
            </a:stretch>
          </a:blipFill>
        </p:spPr>
      </p:sp>
      <p:sp>
        <p:nvSpPr>
          <p:cNvPr id="6" name="Freeform 6"/>
          <p:cNvSpPr/>
          <p:nvPr/>
        </p:nvSpPr>
        <p:spPr>
          <a:xfrm>
            <a:off x="11409214" y="2136045"/>
            <a:ext cx="4553015" cy="6972879"/>
          </a:xfrm>
          <a:custGeom>
            <a:avLst/>
            <a:gdLst/>
            <a:ahLst/>
            <a:cxnLst/>
            <a:rect l="l" t="t" r="r" b="b"/>
            <a:pathLst>
              <a:path w="4553015" h="6972879">
                <a:moveTo>
                  <a:pt x="0" y="0"/>
                </a:moveTo>
                <a:lnTo>
                  <a:pt x="4553014" y="0"/>
                </a:lnTo>
                <a:lnTo>
                  <a:pt x="4553014" y="6972879"/>
                </a:lnTo>
                <a:lnTo>
                  <a:pt x="0" y="6972879"/>
                </a:lnTo>
                <a:lnTo>
                  <a:pt x="0" y="0"/>
                </a:lnTo>
                <a:close/>
              </a:path>
            </a:pathLst>
          </a:custGeom>
          <a:blipFill>
            <a:blip r:embed="rId7"/>
            <a:stretch>
              <a:fillRect/>
            </a:stretch>
          </a:blipFill>
        </p:spPr>
      </p:sp>
      <p:sp>
        <p:nvSpPr>
          <p:cNvPr id="7" name="TextBox 7"/>
          <p:cNvSpPr txBox="1"/>
          <p:nvPr/>
        </p:nvSpPr>
        <p:spPr>
          <a:xfrm>
            <a:off x="3403851" y="482652"/>
            <a:ext cx="10806261" cy="1200683"/>
          </a:xfrm>
          <a:prstGeom prst="rect">
            <a:avLst/>
          </a:prstGeom>
        </p:spPr>
        <p:txBody>
          <a:bodyPr lIns="0" tIns="0" rIns="0" bIns="0" rtlCol="0" anchor="t">
            <a:spAutoFit/>
          </a:bodyPr>
          <a:lstStyle/>
          <a:p>
            <a:pPr marL="0" marR="0" lvl="0" indent="0" algn="ctr" defTabSz="914400" rtl="0" eaLnBrk="1" fontAlgn="auto" latinLnBrk="0" hangingPunct="1">
              <a:lnSpc>
                <a:spcPts val="10108"/>
              </a:lnSpc>
              <a:spcBef>
                <a:spcPct val="0"/>
              </a:spcBef>
              <a:spcAft>
                <a:spcPts val="0"/>
              </a:spcAft>
              <a:buClrTx/>
              <a:buSzTx/>
              <a:buFontTx/>
              <a:buNone/>
              <a:tabLst/>
              <a:defRPr/>
            </a:pPr>
            <a:r>
              <a:rPr kumimoji="0" lang="en-US" sz="6240" b="0" i="0" u="none" strike="noStrike" kern="1200" cap="none" spc="443" normalizeH="0" baseline="0" noProof="0">
                <a:ln>
                  <a:noFill/>
                </a:ln>
                <a:solidFill>
                  <a:srgbClr val="000000"/>
                </a:solidFill>
                <a:effectLst/>
                <a:uLnTx/>
                <a:uFillTx/>
                <a:latin typeface="Alata"/>
                <a:ea typeface="+mn-ea"/>
                <a:cs typeface="+mn-cs"/>
              </a:rPr>
              <a:t>HISTORIC CO2 EMISSIONS</a:t>
            </a:r>
          </a:p>
        </p:txBody>
      </p:sp>
      <p:sp>
        <p:nvSpPr>
          <p:cNvPr id="9" name="TextBox 8">
            <a:extLst>
              <a:ext uri="{FF2B5EF4-FFF2-40B4-BE49-F238E27FC236}">
                <a16:creationId xmlns:a16="http://schemas.microsoft.com/office/drawing/2014/main" id="{8EAF085B-0905-1556-3E7A-2AC1C2ECBE1A}"/>
              </a:ext>
            </a:extLst>
          </p:cNvPr>
          <p:cNvSpPr txBox="1"/>
          <p:nvPr/>
        </p:nvSpPr>
        <p:spPr>
          <a:xfrm>
            <a:off x="1091425" y="2164767"/>
            <a:ext cx="9486900" cy="7263527"/>
          </a:xfrm>
          <a:prstGeom prst="rect">
            <a:avLst/>
          </a:prstGeom>
          <a:noFill/>
        </p:spPr>
        <p:txBody>
          <a:bodyPr wrap="square" rtlCol="0">
            <a:spAutoFit/>
          </a:bodyPr>
          <a:lstStyle/>
          <a:p>
            <a:r>
              <a:rPr lang="en-US" sz="3200" b="0" i="0" dirty="0">
                <a:solidFill>
                  <a:srgbClr val="171616"/>
                </a:solidFill>
                <a:effectLst/>
                <a:latin typeface="Glacial Indifference" panose="020B0604020202020204" charset="0"/>
              </a:rPr>
              <a:t>•It is insufficient to only look at the current CO2 emissions.</a:t>
            </a:r>
            <a:endParaRPr lang="en-US" sz="3200" dirty="0">
              <a:solidFill>
                <a:srgbClr val="171616"/>
              </a:solidFill>
              <a:effectLst/>
              <a:latin typeface="Glacial Indifference" panose="020B0604020202020204" charset="0"/>
            </a:endParaRPr>
          </a:p>
          <a:p>
            <a:r>
              <a:rPr lang="en-US" sz="3200" b="0" i="0" dirty="0">
                <a:solidFill>
                  <a:srgbClr val="171616"/>
                </a:solidFill>
                <a:effectLst/>
                <a:latin typeface="Glacial Indifference" panose="020B0604020202020204" charset="0"/>
              </a:rPr>
              <a:t>•From the chart, we can tell that the USA ranked highest on the CO2 emitting countries, followed by the European Union.</a:t>
            </a:r>
            <a:endParaRPr lang="en-US" sz="3200" dirty="0">
              <a:solidFill>
                <a:srgbClr val="171616"/>
              </a:solidFill>
              <a:effectLst/>
              <a:latin typeface="Glacial Indifference" panose="020B0604020202020204" charset="0"/>
            </a:endParaRPr>
          </a:p>
          <a:p>
            <a:r>
              <a:rPr lang="en-US" sz="3200" b="0" i="0" dirty="0">
                <a:solidFill>
                  <a:srgbClr val="171616"/>
                </a:solidFill>
                <a:effectLst/>
                <a:latin typeface="Glacial Indifference" panose="020B0604020202020204" charset="0"/>
              </a:rPr>
              <a:t>•From the historic data from 1960-1980, we can see that the United States and the countries in the European Union have historically emitted more CO2 emissions than China.</a:t>
            </a:r>
            <a:endParaRPr lang="en-US" sz="3200" dirty="0">
              <a:solidFill>
                <a:srgbClr val="171616"/>
              </a:solidFill>
              <a:effectLst/>
              <a:latin typeface="Glacial Indifference" panose="020B0604020202020204" charset="0"/>
            </a:endParaRPr>
          </a:p>
          <a:p>
            <a:r>
              <a:rPr lang="en-US" sz="3200" b="0" i="0" dirty="0">
                <a:solidFill>
                  <a:srgbClr val="171616"/>
                </a:solidFill>
                <a:effectLst/>
                <a:latin typeface="Glacial Indifference" panose="020B0604020202020204" charset="0"/>
              </a:rPr>
              <a:t>•In the 20th Century, the United States has emitted around 20 billion tons of CO2 emissions.</a:t>
            </a:r>
          </a:p>
          <a:p>
            <a:r>
              <a:rPr lang="en-US" sz="3200" dirty="0">
                <a:solidFill>
                  <a:srgbClr val="171616"/>
                </a:solidFill>
                <a:latin typeface="Glacial Indifference" panose="020B0604020202020204" charset="0"/>
              </a:rPr>
              <a:t>If we look at emissions throughout history until today, the outlook changes drastically.</a:t>
            </a:r>
          </a:p>
          <a:p>
            <a:r>
              <a:rPr lang="en-US" sz="3200" b="0" i="0" dirty="0">
                <a:solidFill>
                  <a:srgbClr val="171616"/>
                </a:solidFill>
                <a:effectLst/>
                <a:latin typeface="Glacial Indifference" panose="020B0604020202020204" charset="0"/>
              </a:rPr>
              <a:t>• </a:t>
            </a:r>
            <a:r>
              <a:rPr lang="en-US" sz="3200" dirty="0">
                <a:solidFill>
                  <a:srgbClr val="171616"/>
                </a:solidFill>
                <a:effectLst/>
                <a:latin typeface="Glacial Indifference" panose="020B0604020202020204" charset="0"/>
              </a:rPr>
              <a:t>The US and EU both knock China off the top spot.</a:t>
            </a:r>
          </a:p>
          <a:p>
            <a:endParaRPr lang="en-CA"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1FC52-7CEC-5858-AE59-865A21C99056}"/>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43184183-3C96-958D-9C68-933EBDC80FC2}"/>
              </a:ext>
            </a:extLst>
          </p:cNvPr>
          <p:cNvGrpSpPr/>
          <p:nvPr/>
        </p:nvGrpSpPr>
        <p:grpSpPr>
          <a:xfrm>
            <a:off x="0" y="-29121"/>
            <a:ext cx="18288000" cy="10316121"/>
            <a:chOff x="0" y="0"/>
            <a:chExt cx="4816593" cy="2717003"/>
          </a:xfrm>
        </p:grpSpPr>
        <p:sp>
          <p:nvSpPr>
            <p:cNvPr id="3" name="Freeform 3">
              <a:extLst>
                <a:ext uri="{FF2B5EF4-FFF2-40B4-BE49-F238E27FC236}">
                  <a16:creationId xmlns:a16="http://schemas.microsoft.com/office/drawing/2014/main" id="{B89F49B4-E550-8240-CF3F-6AF69C4C122C}"/>
                </a:ext>
              </a:extLst>
            </p:cNvPr>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4">
              <a:extLst>
                <a:ext uri="{FF2B5EF4-FFF2-40B4-BE49-F238E27FC236}">
                  <a16:creationId xmlns:a16="http://schemas.microsoft.com/office/drawing/2014/main" id="{688922E5-2AD4-478B-9EDA-88AB3959A188}"/>
                </a:ext>
              </a:extLst>
            </p:cNvPr>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a:extLst>
              <a:ext uri="{FF2B5EF4-FFF2-40B4-BE49-F238E27FC236}">
                <a16:creationId xmlns:a16="http://schemas.microsoft.com/office/drawing/2014/main" id="{07297310-A918-8239-1AD6-54D76F11774B}"/>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a:extLst>
              <a:ext uri="{FF2B5EF4-FFF2-40B4-BE49-F238E27FC236}">
                <a16:creationId xmlns:a16="http://schemas.microsoft.com/office/drawing/2014/main" id="{DBE42868-D905-7EF6-ADAF-8ABC01A5E226}"/>
              </a:ext>
            </a:extLst>
          </p:cNvPr>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3">
              <a:alphaModFix amt="19999"/>
              <a:extLst>
                <a:ext uri="{96DAC541-7B7A-43D3-8B79-37D633B846F1}">
                  <asvg:svgBlip xmlns:asvg="http://schemas.microsoft.com/office/drawing/2016/SVG/main" r:embed="rId4"/>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52E6A49A-EACE-4D15-D996-2A163C13E3C4}"/>
              </a:ext>
            </a:extLst>
          </p:cNvPr>
          <p:cNvSpPr txBox="1"/>
          <p:nvPr/>
        </p:nvSpPr>
        <p:spPr>
          <a:xfrm>
            <a:off x="2075248" y="533902"/>
            <a:ext cx="15454417" cy="1775614"/>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Annual CO₂ emissions worldwide from 1960 to 1980</a:t>
            </a:r>
          </a:p>
        </p:txBody>
      </p:sp>
      <p:pic>
        <p:nvPicPr>
          <p:cNvPr id="7" name="Content Placeholder 3">
            <a:extLst>
              <a:ext uri="{FF2B5EF4-FFF2-40B4-BE49-F238E27FC236}">
                <a16:creationId xmlns:a16="http://schemas.microsoft.com/office/drawing/2014/main" id="{691604D8-EDD3-FD95-D1D6-5D3D411F1606}"/>
              </a:ext>
            </a:extLst>
          </p:cNvPr>
          <p:cNvPicPr>
            <a:picLocks noChangeAspect="1"/>
          </p:cNvPicPr>
          <p:nvPr/>
        </p:nvPicPr>
        <p:blipFill>
          <a:blip r:embed="rId5"/>
          <a:stretch>
            <a:fillRect/>
          </a:stretch>
        </p:blipFill>
        <p:spPr>
          <a:xfrm>
            <a:off x="2251363" y="2781300"/>
            <a:ext cx="13869941" cy="5181600"/>
          </a:xfrm>
          <a:prstGeom prst="rect">
            <a:avLst/>
          </a:prstGeom>
        </p:spPr>
      </p:pic>
    </p:spTree>
    <p:extLst>
      <p:ext uri="{BB962C8B-B14F-4D97-AF65-F5344CB8AC3E}">
        <p14:creationId xmlns:p14="http://schemas.microsoft.com/office/powerpoint/2010/main" val="387275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071" y="-159221"/>
            <a:ext cx="8116712" cy="10494680"/>
            <a:chOff x="-5813" y="-38100"/>
            <a:chExt cx="2137735" cy="2764031"/>
          </a:xfrm>
        </p:grpSpPr>
        <p:sp>
          <p:nvSpPr>
            <p:cNvPr id="3" name="Freeform 3"/>
            <p:cNvSpPr/>
            <p:nvPr/>
          </p:nvSpPr>
          <p:spPr>
            <a:xfrm>
              <a:off x="-5813" y="8928"/>
              <a:ext cx="2131922" cy="2717003"/>
            </a:xfrm>
            <a:custGeom>
              <a:avLst/>
              <a:gdLst/>
              <a:ahLst/>
              <a:cxnLst/>
              <a:rect l="l" t="t" r="r" b="b"/>
              <a:pathLst>
                <a:path w="2131922" h="2717003">
                  <a:moveTo>
                    <a:pt x="0" y="0"/>
                  </a:moveTo>
                  <a:lnTo>
                    <a:pt x="2131922" y="0"/>
                  </a:lnTo>
                  <a:lnTo>
                    <a:pt x="213192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4"/>
            <p:cNvSpPr txBox="1"/>
            <p:nvPr/>
          </p:nvSpPr>
          <p:spPr>
            <a:xfrm>
              <a:off x="0" y="-38100"/>
              <a:ext cx="2131922"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TextBox 6"/>
          <p:cNvSpPr txBox="1"/>
          <p:nvPr/>
        </p:nvSpPr>
        <p:spPr>
          <a:xfrm>
            <a:off x="533400" y="609547"/>
            <a:ext cx="8138783" cy="1490522"/>
          </a:xfrm>
          <a:prstGeom prst="rect">
            <a:avLst/>
          </a:prstGeom>
        </p:spPr>
        <p:txBody>
          <a:bodyPr lIns="0" tIns="0" rIns="0" bIns="0" rtlCol="0" anchor="t">
            <a:spAutoFit/>
          </a:bodyPr>
          <a:lstStyle/>
          <a:p>
            <a:pPr marL="0" marR="0" lvl="0" indent="0" algn="l" defTabSz="914400" rtl="0" eaLnBrk="1" fontAlgn="auto" latinLnBrk="0" hangingPunct="1">
              <a:lnSpc>
                <a:spcPts val="6045"/>
              </a:lnSpc>
              <a:spcBef>
                <a:spcPct val="0"/>
              </a:spcBef>
              <a:spcAft>
                <a:spcPts val="0"/>
              </a:spcAft>
              <a:buClrTx/>
              <a:buSzTx/>
              <a:buFontTx/>
              <a:buNone/>
              <a:tabLst/>
              <a:defRPr/>
            </a:pPr>
            <a:r>
              <a:rPr kumimoji="0" lang="en-US" sz="4318" b="0" i="0" u="none" strike="noStrike" kern="1200" cap="none" spc="280" normalizeH="0" baseline="0" noProof="0" dirty="0">
                <a:ln>
                  <a:noFill/>
                </a:ln>
                <a:solidFill>
                  <a:srgbClr val="FFFFFF"/>
                </a:solidFill>
                <a:effectLst/>
                <a:uLnTx/>
                <a:uFillTx/>
                <a:latin typeface="Alata"/>
                <a:ea typeface="+mn-ea"/>
                <a:cs typeface="+mn-cs"/>
              </a:rPr>
              <a:t>Cumulative CO₂ emissions from 1960-1980</a:t>
            </a:r>
          </a:p>
        </p:txBody>
      </p:sp>
      <p:sp>
        <p:nvSpPr>
          <p:cNvPr id="7" name="Freeform 7"/>
          <p:cNvSpPr/>
          <p:nvPr/>
        </p:nvSpPr>
        <p:spPr>
          <a:xfrm rot="-5400000">
            <a:off x="3216800" y="1473603"/>
            <a:ext cx="6544563" cy="3211121"/>
          </a:xfrm>
          <a:custGeom>
            <a:avLst/>
            <a:gdLst/>
            <a:ahLst/>
            <a:cxnLst/>
            <a:rect l="l" t="t" r="r" b="b"/>
            <a:pathLst>
              <a:path w="6544563" h="3211121">
                <a:moveTo>
                  <a:pt x="0" y="0"/>
                </a:moveTo>
                <a:lnTo>
                  <a:pt x="6544562" y="0"/>
                </a:lnTo>
                <a:lnTo>
                  <a:pt x="6544562" y="3211120"/>
                </a:lnTo>
                <a:lnTo>
                  <a:pt x="0" y="3211120"/>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Freeform 8"/>
          <p:cNvSpPr/>
          <p:nvPr/>
        </p:nvSpPr>
        <p:spPr>
          <a:xfrm>
            <a:off x="8313716" y="2443646"/>
            <a:ext cx="9619584" cy="6407074"/>
          </a:xfrm>
          <a:custGeom>
            <a:avLst/>
            <a:gdLst/>
            <a:ahLst/>
            <a:cxnLst/>
            <a:rect l="l" t="t" r="r" b="b"/>
            <a:pathLst>
              <a:path w="9619584" h="6407074">
                <a:moveTo>
                  <a:pt x="0" y="0"/>
                </a:moveTo>
                <a:lnTo>
                  <a:pt x="9619584" y="0"/>
                </a:lnTo>
                <a:lnTo>
                  <a:pt x="9619584" y="6407074"/>
                </a:lnTo>
                <a:lnTo>
                  <a:pt x="0" y="6407074"/>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25559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1F8174-13C3-9CFE-868B-A2A2CEEFB9E0}"/>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CA9B8F7-C22B-36EF-1E1F-36DCF85A2977}"/>
              </a:ext>
            </a:extLst>
          </p:cNvPr>
          <p:cNvGrpSpPr/>
          <p:nvPr/>
        </p:nvGrpSpPr>
        <p:grpSpPr>
          <a:xfrm>
            <a:off x="0" y="-29121"/>
            <a:ext cx="18288000" cy="10316121"/>
            <a:chOff x="0" y="0"/>
            <a:chExt cx="4816593" cy="2717003"/>
          </a:xfrm>
        </p:grpSpPr>
        <p:sp>
          <p:nvSpPr>
            <p:cNvPr id="3" name="Freeform 3">
              <a:extLst>
                <a:ext uri="{FF2B5EF4-FFF2-40B4-BE49-F238E27FC236}">
                  <a16:creationId xmlns:a16="http://schemas.microsoft.com/office/drawing/2014/main" id="{BA5C38E4-22C4-5DB3-A88C-39BCEA347421}"/>
                </a:ext>
              </a:extLst>
            </p:cNvPr>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4">
              <a:extLst>
                <a:ext uri="{FF2B5EF4-FFF2-40B4-BE49-F238E27FC236}">
                  <a16:creationId xmlns:a16="http://schemas.microsoft.com/office/drawing/2014/main" id="{09CF7F73-2E3E-ADCA-47DC-E9AC8F36C203}"/>
                </a:ext>
              </a:extLst>
            </p:cNvPr>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a:extLst>
              <a:ext uri="{FF2B5EF4-FFF2-40B4-BE49-F238E27FC236}">
                <a16:creationId xmlns:a16="http://schemas.microsoft.com/office/drawing/2014/main" id="{606F91BA-F699-3CEE-00C8-C699566B15A6}"/>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a:extLst>
              <a:ext uri="{FF2B5EF4-FFF2-40B4-BE49-F238E27FC236}">
                <a16:creationId xmlns:a16="http://schemas.microsoft.com/office/drawing/2014/main" id="{11865B7E-E0F7-6633-233E-C533CAEED90C}"/>
              </a:ext>
            </a:extLst>
          </p:cNvPr>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3">
              <a:alphaModFix amt="19999"/>
              <a:extLst>
                <a:ext uri="{96DAC541-7B7A-43D3-8B79-37D633B846F1}">
                  <asvg:svgBlip xmlns:asvg="http://schemas.microsoft.com/office/drawing/2016/SVG/main" r:embed="rId4"/>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24D80A06-CC6B-9FEF-3390-976DFF4E87B1}"/>
              </a:ext>
            </a:extLst>
          </p:cNvPr>
          <p:cNvSpPr txBox="1"/>
          <p:nvPr/>
        </p:nvSpPr>
        <p:spPr>
          <a:xfrm>
            <a:off x="2075248" y="533902"/>
            <a:ext cx="15454417" cy="1775614"/>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Global </a:t>
            </a:r>
            <a:r>
              <a:rPr lang="en-US" sz="5118" spc="332" dirty="0">
                <a:solidFill>
                  <a:srgbClr val="FFFFFF"/>
                </a:solidFill>
                <a:latin typeface="Alata"/>
              </a:rPr>
              <a:t>a</a:t>
            </a:r>
            <a:r>
              <a:rPr kumimoji="0" lang="en-US" sz="5118" b="0" i="0" u="none" strike="noStrike" kern="1200" cap="none" spc="332" normalizeH="0" baseline="0" noProof="0" dirty="0" err="1">
                <a:ln>
                  <a:noFill/>
                </a:ln>
                <a:solidFill>
                  <a:srgbClr val="FFFFFF"/>
                </a:solidFill>
                <a:effectLst/>
                <a:uLnTx/>
                <a:uFillTx/>
                <a:latin typeface="Alata"/>
                <a:ea typeface="+mn-ea"/>
                <a:cs typeface="+mn-cs"/>
              </a:rPr>
              <a:t>nnual</a:t>
            </a:r>
            <a:r>
              <a:rPr kumimoji="0" lang="en-US" sz="5118" b="0" i="0" u="none" strike="noStrike" kern="1200" cap="none" spc="332" normalizeH="0" baseline="0" noProof="0" dirty="0">
                <a:ln>
                  <a:noFill/>
                </a:ln>
                <a:solidFill>
                  <a:srgbClr val="FFFFFF"/>
                </a:solidFill>
                <a:effectLst/>
                <a:uLnTx/>
                <a:uFillTx/>
                <a:latin typeface="Alata"/>
                <a:ea typeface="+mn-ea"/>
                <a:cs typeface="+mn-cs"/>
              </a:rPr>
              <a:t> CO₂ emissions between 1960-1980</a:t>
            </a:r>
          </a:p>
        </p:txBody>
      </p:sp>
      <p:pic>
        <p:nvPicPr>
          <p:cNvPr id="9" name="Content Placeholder 3">
            <a:extLst>
              <a:ext uri="{FF2B5EF4-FFF2-40B4-BE49-F238E27FC236}">
                <a16:creationId xmlns:a16="http://schemas.microsoft.com/office/drawing/2014/main" id="{2B47B721-4741-F761-F109-6326BC0ACB3C}"/>
              </a:ext>
            </a:extLst>
          </p:cNvPr>
          <p:cNvPicPr>
            <a:picLocks noChangeAspect="1"/>
          </p:cNvPicPr>
          <p:nvPr/>
        </p:nvPicPr>
        <p:blipFill rotWithShape="1">
          <a:blip r:embed="rId5"/>
          <a:srcRect l="12091" t="13748" b="6198"/>
          <a:stretch/>
        </p:blipFill>
        <p:spPr>
          <a:xfrm>
            <a:off x="5029200" y="2453566"/>
            <a:ext cx="7948921" cy="7010414"/>
          </a:xfrm>
          <a:prstGeom prst="rect">
            <a:avLst/>
          </a:prstGeom>
        </p:spPr>
      </p:pic>
    </p:spTree>
    <p:extLst>
      <p:ext uri="{BB962C8B-B14F-4D97-AF65-F5344CB8AC3E}">
        <p14:creationId xmlns:p14="http://schemas.microsoft.com/office/powerpoint/2010/main" val="985072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121"/>
            <a:ext cx="18288000" cy="10316121"/>
            <a:chOff x="0" y="0"/>
            <a:chExt cx="4816593" cy="2717003"/>
          </a:xfrm>
        </p:grpSpPr>
        <p:sp>
          <p:nvSpPr>
            <p:cNvPr id="3" name="Freeform 3"/>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4"/>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3">
              <a:alphaModFix amt="19999"/>
              <a:extLst>
                <a:ext uri="{96DAC541-7B7A-43D3-8B79-37D633B846F1}">
                  <asvg:svgBlip xmlns:asvg="http://schemas.microsoft.com/office/drawing/2016/SVG/main" r:embed="rId4"/>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3685262" y="2555393"/>
            <a:ext cx="11424983" cy="6702907"/>
          </a:xfrm>
          <a:custGeom>
            <a:avLst/>
            <a:gdLst/>
            <a:ahLst/>
            <a:cxnLst/>
            <a:rect l="l" t="t" r="r" b="b"/>
            <a:pathLst>
              <a:path w="11424983" h="6702907">
                <a:moveTo>
                  <a:pt x="0" y="0"/>
                </a:moveTo>
                <a:lnTo>
                  <a:pt x="11424983" y="0"/>
                </a:lnTo>
                <a:lnTo>
                  <a:pt x="11424983" y="6702907"/>
                </a:lnTo>
                <a:lnTo>
                  <a:pt x="0" y="6702907"/>
                </a:lnTo>
                <a:lnTo>
                  <a:pt x="0" y="0"/>
                </a:lnTo>
                <a:close/>
              </a:path>
            </a:pathLst>
          </a:custGeom>
          <a:blipFill>
            <a:blip r:embed="rId5"/>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2075248" y="533902"/>
            <a:ext cx="15454417" cy="1775003"/>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Top 10 countries emitting CO₂ </a:t>
            </a:r>
            <a:endParaRPr lang="en-US" sz="5118" spc="332" dirty="0">
              <a:solidFill>
                <a:srgbClr val="FFFFFF"/>
              </a:solidFill>
              <a:latin typeface="Alata"/>
            </a:endParaRPr>
          </a:p>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Historic data from 1960-1980</a:t>
            </a:r>
          </a:p>
        </p:txBody>
      </p:sp>
    </p:spTree>
    <p:extLst>
      <p:ext uri="{BB962C8B-B14F-4D97-AF65-F5344CB8AC3E}">
        <p14:creationId xmlns:p14="http://schemas.microsoft.com/office/powerpoint/2010/main" val="2151962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a:extLst>
            <a:ext uri="{FF2B5EF4-FFF2-40B4-BE49-F238E27FC236}">
              <a16:creationId xmlns:a16="http://schemas.microsoft.com/office/drawing/2014/main" id="{7E70CCBB-E0F4-9E2F-CA9A-918DA6AA6F53}"/>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E99D971-F403-241C-4B0E-CFABA0222837}"/>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19999"/>
              <a:extLst>
                <a:ext uri="{96DAC541-7B7A-43D3-8B79-37D633B846F1}">
                  <asvg:svgBlip xmlns:asvg="http://schemas.microsoft.com/office/drawing/2016/SVG/main" r:embed="rId4"/>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DEBEBA7E-19A6-B56B-D478-687EC9A81FA7}"/>
              </a:ext>
            </a:extLst>
          </p:cNvPr>
          <p:cNvSpPr/>
          <p:nvPr/>
        </p:nvSpPr>
        <p:spPr>
          <a:xfrm rot="-5400000">
            <a:off x="13410158" y="1666721"/>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3">
              <a:alphaModFix amt="19999"/>
              <a:extLst>
                <a:ext uri="{96DAC541-7B7A-43D3-8B79-37D633B846F1}">
                  <asvg:svgBlip xmlns:asvg="http://schemas.microsoft.com/office/drawing/2016/SVG/main" r:embed="rId4"/>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A439066E-9B28-248A-9003-A7D967E4C887}"/>
              </a:ext>
            </a:extLst>
          </p:cNvPr>
          <p:cNvSpPr txBox="1"/>
          <p:nvPr/>
        </p:nvSpPr>
        <p:spPr>
          <a:xfrm>
            <a:off x="2514600" y="679366"/>
            <a:ext cx="11158429" cy="1481368"/>
          </a:xfrm>
          <a:prstGeom prst="rect">
            <a:avLst/>
          </a:prstGeom>
        </p:spPr>
        <p:txBody>
          <a:bodyPr wrap="square" lIns="0" tIns="0" rIns="0" bIns="0" rtlCol="0" anchor="t">
            <a:spAutoFit/>
          </a:bodyPr>
          <a:lstStyle/>
          <a:p>
            <a:pPr marL="0" marR="0" lvl="0" indent="0" algn="ctr" defTabSz="914400" rtl="0" eaLnBrk="1" fontAlgn="auto" latinLnBrk="0" hangingPunct="1">
              <a:lnSpc>
                <a:spcPts val="6045"/>
              </a:lnSpc>
              <a:spcBef>
                <a:spcPct val="0"/>
              </a:spcBef>
              <a:spcAft>
                <a:spcPts val="0"/>
              </a:spcAft>
              <a:buClrTx/>
              <a:buSzTx/>
              <a:buFontTx/>
              <a:buNone/>
              <a:tabLst/>
              <a:defRPr/>
            </a:pPr>
            <a:r>
              <a:rPr kumimoji="0" lang="en-US" sz="4318" b="0" i="0" u="none" strike="noStrike" kern="1200" cap="none" spc="280" normalizeH="0" baseline="0" noProof="0" dirty="0">
                <a:ln>
                  <a:noFill/>
                </a:ln>
                <a:solidFill>
                  <a:srgbClr val="F2F4F5"/>
                </a:solidFill>
                <a:effectLst/>
                <a:uLnTx/>
                <a:uFillTx/>
                <a:latin typeface="Alata"/>
                <a:ea typeface="+mn-ea"/>
                <a:cs typeface="+mn-cs"/>
              </a:rPr>
              <a:t>Historical CO₂ emissions worldwide between 1960-1980</a:t>
            </a:r>
          </a:p>
        </p:txBody>
      </p:sp>
      <p:pic>
        <p:nvPicPr>
          <p:cNvPr id="6" name="Picture 5">
            <a:extLst>
              <a:ext uri="{FF2B5EF4-FFF2-40B4-BE49-F238E27FC236}">
                <a16:creationId xmlns:a16="http://schemas.microsoft.com/office/drawing/2014/main" id="{B6D3E00E-445C-B06C-ACF5-2C75CC764BDA}"/>
              </a:ext>
            </a:extLst>
          </p:cNvPr>
          <p:cNvPicPr>
            <a:picLocks noChangeAspect="1"/>
          </p:cNvPicPr>
          <p:nvPr/>
        </p:nvPicPr>
        <p:blipFill>
          <a:blip r:embed="rId5"/>
          <a:stretch>
            <a:fillRect/>
          </a:stretch>
        </p:blipFill>
        <p:spPr>
          <a:xfrm>
            <a:off x="7696200" y="2400300"/>
            <a:ext cx="9906859" cy="6931753"/>
          </a:xfrm>
          <a:prstGeom prst="rect">
            <a:avLst/>
          </a:prstGeom>
        </p:spPr>
      </p:pic>
      <p:sp>
        <p:nvSpPr>
          <p:cNvPr id="7" name="TextBox 6">
            <a:extLst>
              <a:ext uri="{FF2B5EF4-FFF2-40B4-BE49-F238E27FC236}">
                <a16:creationId xmlns:a16="http://schemas.microsoft.com/office/drawing/2014/main" id="{0CCB0D98-CF26-8CE7-3FDB-16B540D3EE3E}"/>
              </a:ext>
            </a:extLst>
          </p:cNvPr>
          <p:cNvSpPr txBox="1"/>
          <p:nvPr/>
        </p:nvSpPr>
        <p:spPr>
          <a:xfrm>
            <a:off x="1094822" y="3059252"/>
            <a:ext cx="5822078" cy="3000821"/>
          </a:xfrm>
          <a:prstGeom prst="rect">
            <a:avLst/>
          </a:prstGeom>
          <a:noFill/>
        </p:spPr>
        <p:txBody>
          <a:bodyPr wrap="square" rtlCol="0">
            <a:spAutoFit/>
          </a:bodyPr>
          <a:lstStyle/>
          <a:p>
            <a:pPr marL="457200" indent="-457200" defTabSz="1371600">
              <a:buFont typeface="Arial" panose="020B0604020202020204" pitchFamily="34" charset="0"/>
              <a:buChar char="•"/>
            </a:pPr>
            <a:r>
              <a:rPr lang="en-US" sz="2700" dirty="0">
                <a:solidFill>
                  <a:schemeClr val="bg1"/>
                </a:solidFill>
                <a:latin typeface="Calibri" panose="020F0502020204030204"/>
              </a:rPr>
              <a:t>The UK is responsible for 1% of annual global emissions but takes 5% of the historical responsibility.</a:t>
            </a:r>
          </a:p>
          <a:p>
            <a:pPr marL="457200" indent="-457200" defTabSz="1371600">
              <a:buFont typeface="Arial" panose="020B0604020202020204" pitchFamily="34" charset="0"/>
              <a:buChar char="•"/>
            </a:pPr>
            <a:r>
              <a:rPr lang="en-US" sz="2700" dirty="0">
                <a:solidFill>
                  <a:schemeClr val="bg1"/>
                </a:solidFill>
                <a:latin typeface="Calibri" panose="020F0502020204030204"/>
              </a:rPr>
              <a:t>Germany produces 2% of emissions per year today, has contributed almost 6% as much as the whole Africa and South America combined.</a:t>
            </a:r>
            <a:endParaRPr lang="en-CA" sz="2700" dirty="0">
              <a:solidFill>
                <a:schemeClr val="bg1"/>
              </a:solidFill>
              <a:latin typeface="Calibri" panose="020F0502020204030204"/>
            </a:endParaRPr>
          </a:p>
        </p:txBody>
      </p:sp>
    </p:spTree>
    <p:extLst>
      <p:ext uri="{BB962C8B-B14F-4D97-AF65-F5344CB8AC3E}">
        <p14:creationId xmlns:p14="http://schemas.microsoft.com/office/powerpoint/2010/main" val="553416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EDD33D6-524C-DECC-0D53-9A5A77FF5DA6}"/>
              </a:ext>
            </a:extLst>
          </p:cNvPr>
          <p:cNvPicPr>
            <a:picLocks noChangeAspect="1"/>
          </p:cNvPicPr>
          <p:nvPr/>
        </p:nvPicPr>
        <p:blipFill>
          <a:blip r:embed="rId2"/>
          <a:stretch>
            <a:fillRect/>
          </a:stretch>
        </p:blipFill>
        <p:spPr>
          <a:xfrm>
            <a:off x="3995454" y="495234"/>
            <a:ext cx="9801863" cy="7003413"/>
          </a:xfrm>
          <a:prstGeom prst="rect">
            <a:avLst/>
          </a:prstGeom>
        </p:spPr>
      </p:pic>
      <p:sp>
        <p:nvSpPr>
          <p:cNvPr id="2" name="Freeform 2"/>
          <p:cNvSpPr/>
          <p:nvPr/>
        </p:nvSpPr>
        <p:spPr>
          <a:xfrm rot="-3860225">
            <a:off x="12926962" y="4667372"/>
            <a:ext cx="9987884" cy="9875520"/>
          </a:xfrm>
          <a:custGeom>
            <a:avLst/>
            <a:gdLst/>
            <a:ahLst/>
            <a:cxnLst/>
            <a:rect l="l" t="t" r="r" b="b"/>
            <a:pathLst>
              <a:path w="9987884" h="9875520">
                <a:moveTo>
                  <a:pt x="0" y="0"/>
                </a:moveTo>
                <a:lnTo>
                  <a:pt x="9987884" y="0"/>
                </a:lnTo>
                <a:lnTo>
                  <a:pt x="9987884" y="9875520"/>
                </a:lnTo>
                <a:lnTo>
                  <a:pt x="0" y="9875520"/>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3" name="Freeform 3"/>
          <p:cNvSpPr/>
          <p:nvPr/>
        </p:nvSpPr>
        <p:spPr>
          <a:xfrm rot="5185370">
            <a:off x="-3542676" y="-3258225"/>
            <a:ext cx="9142752" cy="9039896"/>
          </a:xfrm>
          <a:custGeom>
            <a:avLst/>
            <a:gdLst/>
            <a:ahLst/>
            <a:cxnLst/>
            <a:rect l="l" t="t" r="r" b="b"/>
            <a:pathLst>
              <a:path w="9142752" h="9039896">
                <a:moveTo>
                  <a:pt x="0" y="0"/>
                </a:moveTo>
                <a:lnTo>
                  <a:pt x="9142752" y="0"/>
                </a:lnTo>
                <a:lnTo>
                  <a:pt x="9142752" y="9039895"/>
                </a:lnTo>
                <a:lnTo>
                  <a:pt x="0" y="9039895"/>
                </a:lnTo>
                <a:lnTo>
                  <a:pt x="0" y="0"/>
                </a:lnTo>
                <a:close/>
              </a:path>
            </a:pathLst>
          </a:custGeom>
          <a:blipFill>
            <a:blip r:embed="rId3">
              <a:alphaModFix amt="54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8" name="TextBox 8"/>
          <p:cNvSpPr txBox="1"/>
          <p:nvPr/>
        </p:nvSpPr>
        <p:spPr>
          <a:xfrm>
            <a:off x="2438401" y="7365603"/>
            <a:ext cx="12587266" cy="235455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Alata"/>
              </a:rPr>
              <a:t>CO₂ emissions per capita</a:t>
            </a:r>
          </a:p>
          <a:p>
            <a:pPr algn="ctr"/>
            <a:r>
              <a:rPr kumimoji="0" lang="en-US" sz="3600" b="0" i="0" u="none" strike="noStrike" kern="1200" cap="none" spc="0" normalizeH="0" baseline="0" noProof="0" dirty="0">
                <a:ln>
                  <a:noFill/>
                </a:ln>
                <a:solidFill>
                  <a:srgbClr val="000000"/>
                </a:solidFill>
                <a:effectLst/>
                <a:uLnTx/>
                <a:uFillTx/>
                <a:latin typeface="Alata"/>
                <a:ea typeface="+mn-ea"/>
                <a:cs typeface="+mn-cs"/>
              </a:rPr>
              <a:t>Which countries have the highest CO₂ emissions/person?</a:t>
            </a:r>
          </a:p>
          <a:p>
            <a:pPr algn="ctr">
              <a:lnSpc>
                <a:spcPts val="7279"/>
              </a:lnSpc>
            </a:pPr>
            <a:endParaRPr lang="en-US" sz="5199" dirty="0">
              <a:solidFill>
                <a:srgbClr val="000000"/>
              </a:solidFill>
              <a:latin typeface="Alata"/>
            </a:endParaRPr>
          </a:p>
        </p:txBody>
      </p:sp>
      <p:grpSp>
        <p:nvGrpSpPr>
          <p:cNvPr id="4" name="Group 4"/>
          <p:cNvGrpSpPr/>
          <p:nvPr/>
        </p:nvGrpSpPr>
        <p:grpSpPr>
          <a:xfrm>
            <a:off x="2419386" y="7014455"/>
            <a:ext cx="12953998" cy="2954338"/>
            <a:chOff x="0" y="-192311"/>
            <a:chExt cx="2915097" cy="778097"/>
          </a:xfrm>
        </p:grpSpPr>
        <p:sp>
          <p:nvSpPr>
            <p:cNvPr id="5" name="Freeform 5"/>
            <p:cNvSpPr/>
            <p:nvPr/>
          </p:nvSpPr>
          <p:spPr>
            <a:xfrm>
              <a:off x="0" y="-192311"/>
              <a:ext cx="2915097" cy="585786"/>
            </a:xfrm>
            <a:custGeom>
              <a:avLst/>
              <a:gdLst/>
              <a:ahLst/>
              <a:cxnLst/>
              <a:rect l="l" t="t" r="r" b="b"/>
              <a:pathLst>
                <a:path w="2915097" h="585786">
                  <a:moveTo>
                    <a:pt x="0" y="0"/>
                  </a:moveTo>
                  <a:lnTo>
                    <a:pt x="2915097" y="0"/>
                  </a:lnTo>
                  <a:lnTo>
                    <a:pt x="2915097" y="585786"/>
                  </a:lnTo>
                  <a:lnTo>
                    <a:pt x="0" y="585786"/>
                  </a:lnTo>
                  <a:close/>
                </a:path>
              </a:pathLst>
            </a:custGeom>
            <a:solidFill>
              <a:srgbClr val="A6A6A6">
                <a:alpha val="15686"/>
              </a:srgbClr>
            </a:solidFill>
            <a:ln w="38100" cap="sq">
              <a:solidFill>
                <a:srgbClr val="F2F4F5">
                  <a:alpha val="15686"/>
                </a:srgbClr>
              </a:solidFill>
              <a:prstDash val="solid"/>
              <a:miter/>
            </a:ln>
          </p:spPr>
          <p:txBody>
            <a:bodyPr/>
            <a:lstStyle/>
            <a:p>
              <a:endParaRPr lang="en-CA" dirty="0"/>
            </a:p>
          </p:txBody>
        </p:sp>
        <p:sp>
          <p:nvSpPr>
            <p:cNvPr id="6" name="TextBox 6"/>
            <p:cNvSpPr txBox="1"/>
            <p:nvPr/>
          </p:nvSpPr>
          <p:spPr>
            <a:xfrm>
              <a:off x="0" y="-161925"/>
              <a:ext cx="2915097" cy="747711"/>
            </a:xfrm>
            <a:prstGeom prst="rect">
              <a:avLst/>
            </a:prstGeom>
          </p:spPr>
          <p:txBody>
            <a:bodyPr lIns="50800" tIns="50800" rIns="50800" bIns="50800" rtlCol="0" anchor="ctr"/>
            <a:lstStyle/>
            <a:p>
              <a:pPr marL="0" lvl="0" indent="0" algn="ctr">
                <a:lnSpc>
                  <a:spcPts val="10942"/>
                </a:lnSpc>
                <a:spcBef>
                  <a:spcPct val="0"/>
                </a:spcBef>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4F4A37"/>
        </a:solidFill>
        <a:effectLst/>
      </p:bgPr>
    </p:bg>
    <p:spTree>
      <p:nvGrpSpPr>
        <p:cNvPr id="1" name=""/>
        <p:cNvGrpSpPr/>
        <p:nvPr/>
      </p:nvGrpSpPr>
      <p:grpSpPr>
        <a:xfrm>
          <a:off x="0" y="0"/>
          <a:ext cx="0" cy="0"/>
          <a:chOff x="0" y="0"/>
          <a:chExt cx="0" cy="0"/>
        </a:xfrm>
      </p:grpSpPr>
      <p:sp>
        <p:nvSpPr>
          <p:cNvPr id="2" name="Freeform 2"/>
          <p:cNvSpPr/>
          <p:nvPr/>
        </p:nvSpPr>
        <p:spPr>
          <a:xfrm>
            <a:off x="-3164857" y="4941963"/>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3" name="Freeform 3"/>
          <p:cNvSpPr/>
          <p:nvPr/>
        </p:nvSpPr>
        <p:spPr>
          <a:xfrm rot="-3860225">
            <a:off x="5812801" y="-3273677"/>
            <a:ext cx="5813961" cy="5748554"/>
          </a:xfrm>
          <a:custGeom>
            <a:avLst/>
            <a:gdLst/>
            <a:ahLst/>
            <a:cxnLst/>
            <a:rect l="l" t="t" r="r" b="b"/>
            <a:pathLst>
              <a:path w="5813961" h="5748554">
                <a:moveTo>
                  <a:pt x="0" y="0"/>
                </a:moveTo>
                <a:lnTo>
                  <a:pt x="5813962" y="0"/>
                </a:lnTo>
                <a:lnTo>
                  <a:pt x="5813962" y="5748555"/>
                </a:lnTo>
                <a:lnTo>
                  <a:pt x="0" y="5748555"/>
                </a:lnTo>
                <a:lnTo>
                  <a:pt x="0" y="0"/>
                </a:lnTo>
                <a:close/>
              </a:path>
            </a:pathLst>
          </a:custGeom>
          <a:blipFill>
            <a:blip r:embed="rId2">
              <a:alphaModFix amt="20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4" name="Freeform 4"/>
          <p:cNvSpPr/>
          <p:nvPr/>
        </p:nvSpPr>
        <p:spPr>
          <a:xfrm>
            <a:off x="8654355" y="17322"/>
            <a:ext cx="9633645" cy="10269678"/>
          </a:xfrm>
          <a:custGeom>
            <a:avLst/>
            <a:gdLst/>
            <a:ahLst/>
            <a:cxnLst/>
            <a:rect l="l" t="t" r="r" b="b"/>
            <a:pathLst>
              <a:path w="9633645" h="10269678">
                <a:moveTo>
                  <a:pt x="0" y="0"/>
                </a:moveTo>
                <a:lnTo>
                  <a:pt x="9633645" y="0"/>
                </a:lnTo>
                <a:lnTo>
                  <a:pt x="9633645" y="10269678"/>
                </a:lnTo>
                <a:lnTo>
                  <a:pt x="0" y="10269678"/>
                </a:lnTo>
                <a:lnTo>
                  <a:pt x="0" y="0"/>
                </a:lnTo>
                <a:close/>
              </a:path>
            </a:pathLst>
          </a:custGeom>
          <a:blipFill>
            <a:blip r:embed="rId4"/>
            <a:stretch>
              <a:fillRect l="-17364" r="-17364" b="-739"/>
            </a:stretch>
          </a:blipFill>
        </p:spPr>
        <p:txBody>
          <a:bodyPr/>
          <a:lstStyle/>
          <a:p>
            <a:endParaRPr lang="en-CA"/>
          </a:p>
        </p:txBody>
      </p:sp>
      <p:grpSp>
        <p:nvGrpSpPr>
          <p:cNvPr id="5" name="Group 5"/>
          <p:cNvGrpSpPr/>
          <p:nvPr/>
        </p:nvGrpSpPr>
        <p:grpSpPr>
          <a:xfrm>
            <a:off x="1241650" y="2354979"/>
            <a:ext cx="9355079" cy="658833"/>
            <a:chOff x="0" y="0"/>
            <a:chExt cx="2463889" cy="173520"/>
          </a:xfrm>
        </p:grpSpPr>
        <p:sp>
          <p:nvSpPr>
            <p:cNvPr id="6" name="Freeform 6"/>
            <p:cNvSpPr/>
            <p:nvPr/>
          </p:nvSpPr>
          <p:spPr>
            <a:xfrm>
              <a:off x="0" y="0"/>
              <a:ext cx="2463889" cy="173520"/>
            </a:xfrm>
            <a:custGeom>
              <a:avLst/>
              <a:gdLst/>
              <a:ahLst/>
              <a:cxnLst/>
              <a:rect l="l" t="t" r="r" b="b"/>
              <a:pathLst>
                <a:path w="2463889" h="173520">
                  <a:moveTo>
                    <a:pt x="0" y="0"/>
                  </a:moveTo>
                  <a:lnTo>
                    <a:pt x="2463889" y="0"/>
                  </a:lnTo>
                  <a:lnTo>
                    <a:pt x="2463889" y="173520"/>
                  </a:lnTo>
                  <a:lnTo>
                    <a:pt x="0" y="173520"/>
                  </a:lnTo>
                  <a:close/>
                </a:path>
              </a:pathLst>
            </a:custGeom>
            <a:solidFill>
              <a:srgbClr val="6D614F"/>
            </a:solidFill>
          </p:spPr>
          <p:txBody>
            <a:bodyPr/>
            <a:lstStyle/>
            <a:p>
              <a:endParaRPr lang="en-CA"/>
            </a:p>
          </p:txBody>
        </p:sp>
        <p:sp>
          <p:nvSpPr>
            <p:cNvPr id="7" name="TextBox 7"/>
            <p:cNvSpPr txBox="1"/>
            <p:nvPr/>
          </p:nvSpPr>
          <p:spPr>
            <a:xfrm>
              <a:off x="0" y="-57150"/>
              <a:ext cx="2463889" cy="230670"/>
            </a:xfrm>
            <a:prstGeom prst="rect">
              <a:avLst/>
            </a:prstGeom>
          </p:spPr>
          <p:txBody>
            <a:bodyPr lIns="50800" tIns="50800" rIns="50800" bIns="50800" rtlCol="0" anchor="ctr"/>
            <a:lstStyle/>
            <a:p>
              <a:pPr>
                <a:lnSpc>
                  <a:spcPts val="3219"/>
                </a:lnSpc>
              </a:pPr>
              <a:r>
                <a:rPr lang="en-US" sz="2299" dirty="0">
                  <a:solidFill>
                    <a:srgbClr val="000000"/>
                  </a:solidFill>
                  <a:latin typeface="Glacial Indifference"/>
                </a:rPr>
                <a:t>•The average human is responsible for 5 tons of CO₂ emissions/year.</a:t>
              </a:r>
            </a:p>
          </p:txBody>
        </p:sp>
      </p:grpSp>
      <p:sp>
        <p:nvSpPr>
          <p:cNvPr id="8" name="TextBox 8"/>
          <p:cNvSpPr txBox="1"/>
          <p:nvPr/>
        </p:nvSpPr>
        <p:spPr>
          <a:xfrm>
            <a:off x="1028700" y="904875"/>
            <a:ext cx="17461099" cy="1095795"/>
          </a:xfrm>
          <a:prstGeom prst="rect">
            <a:avLst/>
          </a:prstGeom>
        </p:spPr>
        <p:txBody>
          <a:bodyPr lIns="0" tIns="0" rIns="0" bIns="0" rtlCol="0" anchor="t">
            <a:spAutoFit/>
          </a:bodyPr>
          <a:lstStyle/>
          <a:p>
            <a:pPr marL="0" lvl="0" indent="0">
              <a:lnSpc>
                <a:spcPts val="8985"/>
              </a:lnSpc>
              <a:spcBef>
                <a:spcPct val="0"/>
              </a:spcBef>
            </a:pPr>
            <a:r>
              <a:rPr lang="en-US" sz="6417" spc="417" dirty="0">
                <a:solidFill>
                  <a:srgbClr val="FFFFFF"/>
                </a:solidFill>
                <a:latin typeface="Alata"/>
              </a:rPr>
              <a:t>CO₂ emissions per Capita 2010-2022</a:t>
            </a:r>
          </a:p>
        </p:txBody>
      </p:sp>
      <p:grpSp>
        <p:nvGrpSpPr>
          <p:cNvPr id="9" name="Group 9"/>
          <p:cNvGrpSpPr/>
          <p:nvPr/>
        </p:nvGrpSpPr>
        <p:grpSpPr>
          <a:xfrm>
            <a:off x="1241650" y="3359516"/>
            <a:ext cx="9355079" cy="1334797"/>
            <a:chOff x="0" y="0"/>
            <a:chExt cx="2463889" cy="351551"/>
          </a:xfrm>
        </p:grpSpPr>
        <p:sp>
          <p:nvSpPr>
            <p:cNvPr id="10" name="Freeform 10"/>
            <p:cNvSpPr/>
            <p:nvPr/>
          </p:nvSpPr>
          <p:spPr>
            <a:xfrm>
              <a:off x="0" y="0"/>
              <a:ext cx="2463889" cy="351551"/>
            </a:xfrm>
            <a:custGeom>
              <a:avLst/>
              <a:gdLst/>
              <a:ahLst/>
              <a:cxnLst/>
              <a:rect l="l" t="t" r="r" b="b"/>
              <a:pathLst>
                <a:path w="2463889" h="351551">
                  <a:moveTo>
                    <a:pt x="0" y="0"/>
                  </a:moveTo>
                  <a:lnTo>
                    <a:pt x="2463889" y="0"/>
                  </a:lnTo>
                  <a:lnTo>
                    <a:pt x="2463889" y="351551"/>
                  </a:lnTo>
                  <a:lnTo>
                    <a:pt x="0" y="351551"/>
                  </a:lnTo>
                  <a:close/>
                </a:path>
              </a:pathLst>
            </a:custGeom>
            <a:solidFill>
              <a:srgbClr val="6D614F"/>
            </a:solidFill>
          </p:spPr>
          <p:txBody>
            <a:bodyPr/>
            <a:lstStyle/>
            <a:p>
              <a:endParaRPr lang="en-CA"/>
            </a:p>
          </p:txBody>
        </p:sp>
        <p:sp>
          <p:nvSpPr>
            <p:cNvPr id="11" name="TextBox 11"/>
            <p:cNvSpPr txBox="1"/>
            <p:nvPr/>
          </p:nvSpPr>
          <p:spPr>
            <a:xfrm>
              <a:off x="0" y="-57150"/>
              <a:ext cx="2463889" cy="408701"/>
            </a:xfrm>
            <a:prstGeom prst="rect">
              <a:avLst/>
            </a:prstGeom>
          </p:spPr>
          <p:txBody>
            <a:bodyPr lIns="50800" tIns="50800" rIns="50800" bIns="50800" rtlCol="0" anchor="ctr"/>
            <a:lstStyle/>
            <a:p>
              <a:pPr>
                <a:lnSpc>
                  <a:spcPts val="3219"/>
                </a:lnSpc>
              </a:pPr>
              <a:r>
                <a:rPr lang="en-US" sz="2299" dirty="0">
                  <a:solidFill>
                    <a:srgbClr val="000000"/>
                  </a:solidFill>
                  <a:latin typeface="Glacial Indifference"/>
                </a:rPr>
                <a:t>•The numbers varies based on individuals from different countries. For example, the population in the oil producing countries have higher CO₂ emissions.</a:t>
              </a:r>
            </a:p>
          </p:txBody>
        </p:sp>
      </p:grpSp>
      <p:grpSp>
        <p:nvGrpSpPr>
          <p:cNvPr id="12" name="Group 12"/>
          <p:cNvGrpSpPr/>
          <p:nvPr/>
        </p:nvGrpSpPr>
        <p:grpSpPr>
          <a:xfrm>
            <a:off x="1241650" y="5016048"/>
            <a:ext cx="9355079" cy="1070473"/>
            <a:chOff x="0" y="0"/>
            <a:chExt cx="2463889" cy="281935"/>
          </a:xfrm>
        </p:grpSpPr>
        <p:sp>
          <p:nvSpPr>
            <p:cNvPr id="13" name="Freeform 13"/>
            <p:cNvSpPr/>
            <p:nvPr/>
          </p:nvSpPr>
          <p:spPr>
            <a:xfrm>
              <a:off x="0" y="0"/>
              <a:ext cx="2463889" cy="281935"/>
            </a:xfrm>
            <a:custGeom>
              <a:avLst/>
              <a:gdLst/>
              <a:ahLst/>
              <a:cxnLst/>
              <a:rect l="l" t="t" r="r" b="b"/>
              <a:pathLst>
                <a:path w="2463889" h="281935">
                  <a:moveTo>
                    <a:pt x="0" y="0"/>
                  </a:moveTo>
                  <a:lnTo>
                    <a:pt x="2463889" y="0"/>
                  </a:lnTo>
                  <a:lnTo>
                    <a:pt x="2463889" y="281935"/>
                  </a:lnTo>
                  <a:lnTo>
                    <a:pt x="0" y="281935"/>
                  </a:lnTo>
                  <a:close/>
                </a:path>
              </a:pathLst>
            </a:custGeom>
            <a:solidFill>
              <a:srgbClr val="6D614F"/>
            </a:solidFill>
          </p:spPr>
          <p:txBody>
            <a:bodyPr/>
            <a:lstStyle/>
            <a:p>
              <a:endParaRPr lang="en-CA"/>
            </a:p>
          </p:txBody>
        </p:sp>
        <p:sp>
          <p:nvSpPr>
            <p:cNvPr id="14" name="TextBox 14"/>
            <p:cNvSpPr txBox="1"/>
            <p:nvPr/>
          </p:nvSpPr>
          <p:spPr>
            <a:xfrm>
              <a:off x="0" y="-57150"/>
              <a:ext cx="2463889" cy="339085"/>
            </a:xfrm>
            <a:prstGeom prst="rect">
              <a:avLst/>
            </a:prstGeom>
          </p:spPr>
          <p:txBody>
            <a:bodyPr lIns="50800" tIns="50800" rIns="50800" bIns="50800" rtlCol="0" anchor="ctr"/>
            <a:lstStyle/>
            <a:p>
              <a:pPr>
                <a:lnSpc>
                  <a:spcPts val="3219"/>
                </a:lnSpc>
              </a:pPr>
              <a:r>
                <a:rPr lang="en-US" sz="2299" dirty="0">
                  <a:solidFill>
                    <a:srgbClr val="000000"/>
                  </a:solidFill>
                  <a:latin typeface="Glacial Indifference"/>
                </a:rPr>
                <a:t>•Qatar is the top country which has the highest CO₂ emissions. They emit around 37 tons/year.</a:t>
              </a:r>
            </a:p>
          </p:txBody>
        </p:sp>
      </p:grpSp>
      <p:grpSp>
        <p:nvGrpSpPr>
          <p:cNvPr id="15" name="Group 15"/>
          <p:cNvGrpSpPr/>
          <p:nvPr/>
        </p:nvGrpSpPr>
        <p:grpSpPr>
          <a:xfrm>
            <a:off x="1241650" y="6438946"/>
            <a:ext cx="9355079" cy="583922"/>
            <a:chOff x="0" y="0"/>
            <a:chExt cx="2463889" cy="153790"/>
          </a:xfrm>
        </p:grpSpPr>
        <p:sp>
          <p:nvSpPr>
            <p:cNvPr id="16" name="Freeform 16"/>
            <p:cNvSpPr/>
            <p:nvPr/>
          </p:nvSpPr>
          <p:spPr>
            <a:xfrm>
              <a:off x="0" y="0"/>
              <a:ext cx="2463889" cy="153790"/>
            </a:xfrm>
            <a:custGeom>
              <a:avLst/>
              <a:gdLst/>
              <a:ahLst/>
              <a:cxnLst/>
              <a:rect l="l" t="t" r="r" b="b"/>
              <a:pathLst>
                <a:path w="2463889" h="153790">
                  <a:moveTo>
                    <a:pt x="0" y="0"/>
                  </a:moveTo>
                  <a:lnTo>
                    <a:pt x="2463889" y="0"/>
                  </a:lnTo>
                  <a:lnTo>
                    <a:pt x="2463889" y="153790"/>
                  </a:lnTo>
                  <a:lnTo>
                    <a:pt x="0" y="153790"/>
                  </a:lnTo>
                  <a:close/>
                </a:path>
              </a:pathLst>
            </a:custGeom>
            <a:solidFill>
              <a:srgbClr val="6D614F"/>
            </a:solidFill>
          </p:spPr>
          <p:txBody>
            <a:bodyPr/>
            <a:lstStyle/>
            <a:p>
              <a:endParaRPr lang="en-CA"/>
            </a:p>
          </p:txBody>
        </p:sp>
        <p:sp>
          <p:nvSpPr>
            <p:cNvPr id="17" name="TextBox 17"/>
            <p:cNvSpPr txBox="1"/>
            <p:nvPr/>
          </p:nvSpPr>
          <p:spPr>
            <a:xfrm>
              <a:off x="0" y="-57150"/>
              <a:ext cx="2463889" cy="210940"/>
            </a:xfrm>
            <a:prstGeom prst="rect">
              <a:avLst/>
            </a:prstGeom>
          </p:spPr>
          <p:txBody>
            <a:bodyPr lIns="50800" tIns="50800" rIns="50800" bIns="50800" rtlCol="0" anchor="ctr"/>
            <a:lstStyle/>
            <a:p>
              <a:pPr>
                <a:lnSpc>
                  <a:spcPts val="3219"/>
                </a:lnSpc>
              </a:pPr>
              <a:r>
                <a:rPr lang="en-US" sz="2299">
                  <a:solidFill>
                    <a:srgbClr val="000000"/>
                  </a:solidFill>
                  <a:latin typeface="Glacial Indifference"/>
                </a:rPr>
                <a:t>•Wealth is one of the strongest indicators of carbon footprint.</a:t>
              </a:r>
            </a:p>
          </p:txBody>
        </p:sp>
      </p:grpSp>
      <p:grpSp>
        <p:nvGrpSpPr>
          <p:cNvPr id="18" name="Group 18"/>
          <p:cNvGrpSpPr/>
          <p:nvPr/>
        </p:nvGrpSpPr>
        <p:grpSpPr>
          <a:xfrm>
            <a:off x="1241650" y="7375293"/>
            <a:ext cx="9355079" cy="1681658"/>
            <a:chOff x="0" y="0"/>
            <a:chExt cx="2463889" cy="442906"/>
          </a:xfrm>
        </p:grpSpPr>
        <p:sp>
          <p:nvSpPr>
            <p:cNvPr id="19" name="Freeform 19"/>
            <p:cNvSpPr/>
            <p:nvPr/>
          </p:nvSpPr>
          <p:spPr>
            <a:xfrm>
              <a:off x="0" y="0"/>
              <a:ext cx="2463889" cy="442906"/>
            </a:xfrm>
            <a:custGeom>
              <a:avLst/>
              <a:gdLst/>
              <a:ahLst/>
              <a:cxnLst/>
              <a:rect l="l" t="t" r="r" b="b"/>
              <a:pathLst>
                <a:path w="2463889" h="442906">
                  <a:moveTo>
                    <a:pt x="0" y="0"/>
                  </a:moveTo>
                  <a:lnTo>
                    <a:pt x="2463889" y="0"/>
                  </a:lnTo>
                  <a:lnTo>
                    <a:pt x="2463889" y="442906"/>
                  </a:lnTo>
                  <a:lnTo>
                    <a:pt x="0" y="442906"/>
                  </a:lnTo>
                  <a:close/>
                </a:path>
              </a:pathLst>
            </a:custGeom>
            <a:solidFill>
              <a:srgbClr val="6D614F"/>
            </a:solidFill>
          </p:spPr>
          <p:txBody>
            <a:bodyPr/>
            <a:lstStyle/>
            <a:p>
              <a:endParaRPr lang="en-CA"/>
            </a:p>
          </p:txBody>
        </p:sp>
        <p:sp>
          <p:nvSpPr>
            <p:cNvPr id="20" name="TextBox 20"/>
            <p:cNvSpPr txBox="1"/>
            <p:nvPr/>
          </p:nvSpPr>
          <p:spPr>
            <a:xfrm>
              <a:off x="0" y="-57150"/>
              <a:ext cx="2463889" cy="500056"/>
            </a:xfrm>
            <a:prstGeom prst="rect">
              <a:avLst/>
            </a:prstGeom>
          </p:spPr>
          <p:txBody>
            <a:bodyPr lIns="50800" tIns="50800" rIns="50800" bIns="50800" rtlCol="0" anchor="ctr"/>
            <a:lstStyle/>
            <a:p>
              <a:pPr>
                <a:lnSpc>
                  <a:spcPts val="3219"/>
                </a:lnSpc>
              </a:pPr>
              <a:r>
                <a:rPr lang="en-US" sz="2299" dirty="0">
                  <a:solidFill>
                    <a:srgbClr val="000000"/>
                  </a:solidFill>
                  <a:latin typeface="Glacial Indifference"/>
                </a:rPr>
                <a:t>• As individuals accumulate wealth, they also gain access to modern technologies.</a:t>
              </a:r>
            </a:p>
            <a:p>
              <a:pPr>
                <a:lnSpc>
                  <a:spcPts val="3219"/>
                </a:lnSpc>
              </a:pPr>
              <a:r>
                <a:rPr lang="en-US" sz="2299" dirty="0">
                  <a:solidFill>
                    <a:srgbClr val="000000"/>
                  </a:solidFill>
                  <a:latin typeface="Glacial Indifference"/>
                </a:rPr>
                <a:t>•The wealthiest half of the countries are responsible for 86% of global emissions. The bottom half only contribute to 14% of the global emissions.</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7917E"/>
        </a:solidFill>
        <a:effectLst/>
      </p:bgPr>
    </p:bg>
    <p:spTree>
      <p:nvGrpSpPr>
        <p:cNvPr id="1" name=""/>
        <p:cNvGrpSpPr/>
        <p:nvPr/>
      </p:nvGrpSpPr>
      <p:grpSpPr>
        <a:xfrm>
          <a:off x="0" y="0"/>
          <a:ext cx="0" cy="0"/>
          <a:chOff x="0" y="0"/>
          <a:chExt cx="0" cy="0"/>
        </a:xfrm>
      </p:grpSpPr>
      <p:sp>
        <p:nvSpPr>
          <p:cNvPr id="2" name="TextBox 2"/>
          <p:cNvSpPr txBox="1"/>
          <p:nvPr/>
        </p:nvSpPr>
        <p:spPr>
          <a:xfrm>
            <a:off x="1658470" y="261933"/>
            <a:ext cx="6349525" cy="1095795"/>
          </a:xfrm>
          <a:prstGeom prst="rect">
            <a:avLst/>
          </a:prstGeom>
        </p:spPr>
        <p:txBody>
          <a:bodyPr lIns="0" tIns="0" rIns="0" bIns="0" rtlCol="0" anchor="t">
            <a:spAutoFit/>
          </a:bodyPr>
          <a:lstStyle/>
          <a:p>
            <a:pPr marL="0" lvl="0" indent="0">
              <a:lnSpc>
                <a:spcPts val="8985"/>
              </a:lnSpc>
              <a:spcBef>
                <a:spcPct val="0"/>
              </a:spcBef>
            </a:pPr>
            <a:r>
              <a:rPr lang="en-US" sz="6417" spc="417">
                <a:solidFill>
                  <a:srgbClr val="FFFFFF"/>
                </a:solidFill>
                <a:latin typeface="Alata"/>
              </a:rPr>
              <a:t>Overview</a:t>
            </a:r>
          </a:p>
        </p:txBody>
      </p:sp>
      <p:sp>
        <p:nvSpPr>
          <p:cNvPr id="3" name="Freeform 3"/>
          <p:cNvSpPr/>
          <p:nvPr/>
        </p:nvSpPr>
        <p:spPr>
          <a:xfrm>
            <a:off x="7850751" y="-2824344"/>
            <a:ext cx="7793769" cy="7706089"/>
          </a:xfrm>
          <a:custGeom>
            <a:avLst/>
            <a:gdLst/>
            <a:ahLst/>
            <a:cxnLst/>
            <a:rect l="l" t="t" r="r" b="b"/>
            <a:pathLst>
              <a:path w="7793769" h="7706089">
                <a:moveTo>
                  <a:pt x="0" y="0"/>
                </a:moveTo>
                <a:lnTo>
                  <a:pt x="7793769" y="0"/>
                </a:lnTo>
                <a:lnTo>
                  <a:pt x="7793769" y="7706088"/>
                </a:lnTo>
                <a:lnTo>
                  <a:pt x="0" y="7706088"/>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4" name="Freeform 4"/>
          <p:cNvSpPr/>
          <p:nvPr/>
        </p:nvSpPr>
        <p:spPr>
          <a:xfrm>
            <a:off x="-5384350" y="2773216"/>
            <a:ext cx="11102518" cy="10977615"/>
          </a:xfrm>
          <a:custGeom>
            <a:avLst/>
            <a:gdLst/>
            <a:ahLst/>
            <a:cxnLst/>
            <a:rect l="l" t="t" r="r" b="b"/>
            <a:pathLst>
              <a:path w="11102518" h="10977615">
                <a:moveTo>
                  <a:pt x="0" y="0"/>
                </a:moveTo>
                <a:lnTo>
                  <a:pt x="11102518" y="0"/>
                </a:lnTo>
                <a:lnTo>
                  <a:pt x="11102518" y="10977615"/>
                </a:lnTo>
                <a:lnTo>
                  <a:pt x="0" y="10977615"/>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grpSp>
        <p:nvGrpSpPr>
          <p:cNvPr id="5" name="Group 5"/>
          <p:cNvGrpSpPr/>
          <p:nvPr/>
        </p:nvGrpSpPr>
        <p:grpSpPr>
          <a:xfrm>
            <a:off x="9689189" y="0"/>
            <a:ext cx="8603573" cy="10287000"/>
            <a:chOff x="0" y="0"/>
            <a:chExt cx="8603361" cy="10286746"/>
          </a:xfrm>
        </p:grpSpPr>
        <p:sp>
          <p:nvSpPr>
            <p:cNvPr id="6" name="Freeform 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5"/>
              <a:stretch>
                <a:fillRect l="-56320" r="-56320"/>
              </a:stretch>
            </a:blipFill>
            <a:ln cap="sq">
              <a:noFill/>
              <a:prstDash val="solid"/>
              <a:miter/>
            </a:ln>
          </p:spPr>
          <p:txBody>
            <a:bodyPr/>
            <a:lstStyle/>
            <a:p>
              <a:endParaRPr lang="en-CA"/>
            </a:p>
          </p:txBody>
        </p:sp>
      </p:grpSp>
      <p:sp>
        <p:nvSpPr>
          <p:cNvPr id="7" name="TextBox 7"/>
          <p:cNvSpPr txBox="1"/>
          <p:nvPr/>
        </p:nvSpPr>
        <p:spPr>
          <a:xfrm>
            <a:off x="1326911" y="1620815"/>
            <a:ext cx="7520284" cy="5341206"/>
          </a:xfrm>
          <a:prstGeom prst="rect">
            <a:avLst/>
          </a:prstGeom>
        </p:spPr>
        <p:txBody>
          <a:bodyPr lIns="0" tIns="0" rIns="0" bIns="0" rtlCol="0" anchor="t">
            <a:spAutoFit/>
          </a:bodyPr>
          <a:lstStyle/>
          <a:p>
            <a:pPr marL="653892" lvl="1" indent="-326946">
              <a:lnSpc>
                <a:spcPts val="4240"/>
              </a:lnSpc>
              <a:buFont typeface="Arial"/>
              <a:buChar char="•"/>
            </a:pPr>
            <a:r>
              <a:rPr lang="en-US" sz="2800" spc="215" dirty="0">
                <a:solidFill>
                  <a:srgbClr val="FFFFFF"/>
                </a:solidFill>
                <a:latin typeface="Glacial Indifference"/>
              </a:rPr>
              <a:t>Overview and Purpose of project</a:t>
            </a:r>
          </a:p>
          <a:p>
            <a:pPr marL="653892" lvl="1" indent="-326946">
              <a:lnSpc>
                <a:spcPts val="4240"/>
              </a:lnSpc>
              <a:buFont typeface="Arial"/>
              <a:buChar char="•"/>
            </a:pPr>
            <a:r>
              <a:rPr lang="en-US" sz="2800" spc="215" dirty="0">
                <a:solidFill>
                  <a:srgbClr val="FFFFFF"/>
                </a:solidFill>
                <a:latin typeface="Glacial Indifference"/>
              </a:rPr>
              <a:t>Overview of statistics</a:t>
            </a:r>
          </a:p>
          <a:p>
            <a:pPr marL="653892" lvl="1" indent="-326946">
              <a:lnSpc>
                <a:spcPts val="4240"/>
              </a:lnSpc>
              <a:buFont typeface="Arial"/>
              <a:buChar char="•"/>
            </a:pPr>
            <a:r>
              <a:rPr kumimoji="0" lang="en-US" sz="2800" b="0" i="0" u="none" strike="noStrike" kern="1200" cap="none" spc="332" normalizeH="0" baseline="0" noProof="0" dirty="0">
                <a:ln>
                  <a:noFill/>
                </a:ln>
                <a:solidFill>
                  <a:srgbClr val="FFFFFF"/>
                </a:solidFill>
                <a:effectLst/>
                <a:uLnTx/>
                <a:uFillTx/>
                <a:latin typeface="Glacial Indifference" panose="020B0604020202020204" charset="0"/>
              </a:rPr>
              <a:t>Total CO₂ emissions over past 50 years</a:t>
            </a:r>
            <a:endParaRPr lang="en-US" sz="2800" spc="215" dirty="0">
              <a:solidFill>
                <a:srgbClr val="FFFFFF"/>
              </a:solidFill>
              <a:latin typeface="Glacial Indifference" panose="020B0604020202020204" charset="0"/>
            </a:endParaRPr>
          </a:p>
          <a:p>
            <a:pPr marL="653892" lvl="1" indent="-326946">
              <a:lnSpc>
                <a:spcPts val="4240"/>
              </a:lnSpc>
              <a:buFont typeface="Arial"/>
              <a:buChar char="•"/>
            </a:pPr>
            <a:r>
              <a:rPr lang="en-US" sz="2800" spc="215" dirty="0">
                <a:solidFill>
                  <a:srgbClr val="FFFFFF"/>
                </a:solidFill>
                <a:latin typeface="Glacial Indifference"/>
              </a:rPr>
              <a:t>Current CO₂ emissions</a:t>
            </a:r>
          </a:p>
          <a:p>
            <a:pPr marL="653892" lvl="1" indent="-326946">
              <a:lnSpc>
                <a:spcPts val="4240"/>
              </a:lnSpc>
              <a:buFont typeface="Arial"/>
              <a:buChar char="•"/>
            </a:pPr>
            <a:r>
              <a:rPr lang="en-US" sz="2800" spc="215" dirty="0">
                <a:solidFill>
                  <a:srgbClr val="FFFFFF"/>
                </a:solidFill>
                <a:latin typeface="Glacial Indifference"/>
              </a:rPr>
              <a:t>Historic CO₂ emissions</a:t>
            </a:r>
          </a:p>
          <a:p>
            <a:pPr marL="653892" lvl="1" indent="-326946">
              <a:lnSpc>
                <a:spcPts val="4240"/>
              </a:lnSpc>
              <a:buFont typeface="Arial"/>
              <a:buChar char="•"/>
            </a:pPr>
            <a:r>
              <a:rPr lang="en-US" sz="2800" spc="215" dirty="0">
                <a:solidFill>
                  <a:srgbClr val="FFFFFF"/>
                </a:solidFill>
                <a:latin typeface="Glacial Indifference"/>
              </a:rPr>
              <a:t>CO₂ emissions per Capita 2010-2022</a:t>
            </a:r>
          </a:p>
          <a:p>
            <a:pPr marL="653892" lvl="1" indent="-326946">
              <a:lnSpc>
                <a:spcPts val="4240"/>
              </a:lnSpc>
              <a:buFont typeface="Arial"/>
              <a:buChar char="•"/>
            </a:pPr>
            <a:r>
              <a:rPr lang="en-US" sz="2800" spc="215" dirty="0">
                <a:solidFill>
                  <a:srgbClr val="FFFFFF"/>
                </a:solidFill>
                <a:latin typeface="Glacial Indifference"/>
              </a:rPr>
              <a:t>Impact of CO₂ emissions</a:t>
            </a:r>
          </a:p>
          <a:p>
            <a:pPr marL="653892" lvl="1" indent="-326946">
              <a:lnSpc>
                <a:spcPts val="4240"/>
              </a:lnSpc>
              <a:buFont typeface="Arial"/>
              <a:buChar char="•"/>
            </a:pPr>
            <a:r>
              <a:rPr lang="en-US" sz="2800" spc="215" dirty="0">
                <a:solidFill>
                  <a:srgbClr val="FFFFFF"/>
                </a:solidFill>
                <a:latin typeface="Glacial Indifference"/>
              </a:rPr>
              <a:t>Proposed solutions</a:t>
            </a:r>
          </a:p>
          <a:p>
            <a:pPr marL="653892" lvl="1" indent="-326946">
              <a:lnSpc>
                <a:spcPts val="4240"/>
              </a:lnSpc>
              <a:buFont typeface="Arial"/>
              <a:buChar char="•"/>
            </a:pPr>
            <a:r>
              <a:rPr lang="en-US" sz="2800" spc="215" dirty="0">
                <a:solidFill>
                  <a:srgbClr val="FFFFFF"/>
                </a:solidFill>
                <a:latin typeface="Glacial Indifference"/>
              </a:rPr>
              <a:t>Resources</a:t>
            </a:r>
          </a:p>
        </p:txBody>
      </p:sp>
      <p:sp>
        <p:nvSpPr>
          <p:cNvPr id="8" name="TextBox 8"/>
          <p:cNvSpPr txBox="1"/>
          <p:nvPr/>
        </p:nvSpPr>
        <p:spPr>
          <a:xfrm>
            <a:off x="9144000" y="1706501"/>
            <a:ext cx="1219200" cy="5888984"/>
          </a:xfrm>
          <a:prstGeom prst="rect">
            <a:avLst/>
          </a:prstGeom>
        </p:spPr>
        <p:txBody>
          <a:bodyPr wrap="square" lIns="0" tIns="0" rIns="0" bIns="0" rtlCol="0" anchor="t">
            <a:spAutoFit/>
          </a:bodyPr>
          <a:lstStyle/>
          <a:p>
            <a:pPr algn="ctr"/>
            <a:r>
              <a:rPr lang="en-US" sz="2800" spc="202" dirty="0">
                <a:solidFill>
                  <a:srgbClr val="FFFFFF"/>
                </a:solidFill>
                <a:latin typeface="Glacial Indifference Bold"/>
              </a:rPr>
              <a:t>03</a:t>
            </a:r>
          </a:p>
          <a:p>
            <a:pPr algn="ctr"/>
            <a:endParaRPr lang="en-US" sz="700" spc="202" dirty="0">
              <a:solidFill>
                <a:srgbClr val="FFFFFF"/>
              </a:solidFill>
              <a:latin typeface="Glacial Indifference Bold"/>
            </a:endParaRPr>
          </a:p>
          <a:p>
            <a:pPr algn="ctr"/>
            <a:r>
              <a:rPr lang="en-US" sz="2800" spc="202" dirty="0">
                <a:solidFill>
                  <a:srgbClr val="FFFFFF"/>
                </a:solidFill>
                <a:latin typeface="Glacial Indifference Bold"/>
              </a:rPr>
              <a:t>04</a:t>
            </a:r>
          </a:p>
          <a:p>
            <a:pPr algn="ctr"/>
            <a:endParaRPr lang="en-US" sz="900" spc="202" dirty="0">
              <a:solidFill>
                <a:srgbClr val="FFFFFF"/>
              </a:solidFill>
              <a:latin typeface="Glacial Indifference Bold"/>
            </a:endParaRPr>
          </a:p>
          <a:p>
            <a:pPr algn="ctr"/>
            <a:r>
              <a:rPr lang="en-US" sz="2800" spc="202" dirty="0">
                <a:solidFill>
                  <a:srgbClr val="FFFFFF"/>
                </a:solidFill>
                <a:latin typeface="Glacial Indifference Bold"/>
              </a:rPr>
              <a:t>05</a:t>
            </a:r>
          </a:p>
          <a:p>
            <a:pPr algn="ctr"/>
            <a:endParaRPr lang="en-US" sz="700" spc="202" dirty="0">
              <a:solidFill>
                <a:srgbClr val="FFFFFF"/>
              </a:solidFill>
              <a:latin typeface="Glacial Indifference Bold"/>
            </a:endParaRPr>
          </a:p>
          <a:p>
            <a:pPr algn="ctr"/>
            <a:endParaRPr lang="en-US" sz="2800" spc="202" dirty="0">
              <a:solidFill>
                <a:srgbClr val="FFFFFF"/>
              </a:solidFill>
              <a:latin typeface="Glacial Indifference Bold"/>
            </a:endParaRPr>
          </a:p>
          <a:p>
            <a:pPr algn="ctr"/>
            <a:r>
              <a:rPr lang="en-US" sz="2800" spc="202" dirty="0">
                <a:solidFill>
                  <a:srgbClr val="FFFFFF"/>
                </a:solidFill>
                <a:latin typeface="Glacial Indifference Bold"/>
              </a:rPr>
              <a:t>06-10</a:t>
            </a:r>
            <a:endParaRPr lang="en-US" sz="3600" spc="202" dirty="0">
              <a:solidFill>
                <a:srgbClr val="FFFFFF"/>
              </a:solidFill>
              <a:latin typeface="Glacial Indifference Bold"/>
            </a:endParaRPr>
          </a:p>
          <a:p>
            <a:pPr algn="ctr"/>
            <a:r>
              <a:rPr lang="en-US" sz="2800" spc="202" dirty="0">
                <a:solidFill>
                  <a:srgbClr val="FFFFFF"/>
                </a:solidFill>
                <a:latin typeface="Glacial Indifference Bold"/>
              </a:rPr>
              <a:t>11-17</a:t>
            </a:r>
          </a:p>
          <a:p>
            <a:pPr algn="ctr"/>
            <a:endParaRPr lang="en-US" sz="1400" spc="202" dirty="0">
              <a:solidFill>
                <a:srgbClr val="FFFFFF"/>
              </a:solidFill>
              <a:latin typeface="Glacial Indifference Bold"/>
            </a:endParaRPr>
          </a:p>
          <a:p>
            <a:pPr algn="ctr"/>
            <a:r>
              <a:rPr lang="en-US" sz="2800" spc="202" dirty="0">
                <a:solidFill>
                  <a:srgbClr val="FFFFFF"/>
                </a:solidFill>
                <a:latin typeface="Glacial Indifference Bold"/>
              </a:rPr>
              <a:t>22</a:t>
            </a:r>
          </a:p>
          <a:p>
            <a:pPr algn="ctr"/>
            <a:endParaRPr lang="en-US" sz="800" spc="202" dirty="0">
              <a:solidFill>
                <a:srgbClr val="FFFFFF"/>
              </a:solidFill>
              <a:latin typeface="Glacial Indifference Bold"/>
            </a:endParaRPr>
          </a:p>
          <a:p>
            <a:pPr algn="ctr"/>
            <a:r>
              <a:rPr lang="en-US" sz="2800" spc="202" dirty="0">
                <a:solidFill>
                  <a:srgbClr val="FFFFFF"/>
                </a:solidFill>
                <a:latin typeface="Glacial Indifference Bold"/>
              </a:rPr>
              <a:t>23</a:t>
            </a:r>
          </a:p>
          <a:p>
            <a:pPr algn="ctr"/>
            <a:endParaRPr lang="en-US" sz="400" spc="202" dirty="0">
              <a:solidFill>
                <a:srgbClr val="FFFFFF"/>
              </a:solidFill>
              <a:latin typeface="Glacial Indifference Bold"/>
            </a:endParaRPr>
          </a:p>
          <a:p>
            <a:pPr algn="ctr"/>
            <a:r>
              <a:rPr lang="en-US" sz="2800" spc="202" dirty="0">
                <a:solidFill>
                  <a:srgbClr val="FFFFFF"/>
                </a:solidFill>
                <a:latin typeface="Glacial Indifference Bold"/>
              </a:rPr>
              <a:t>24</a:t>
            </a:r>
          </a:p>
          <a:p>
            <a:pPr algn="ctr"/>
            <a:endParaRPr lang="en-US" sz="1200" spc="202" dirty="0">
              <a:solidFill>
                <a:srgbClr val="FFFFFF"/>
              </a:solidFill>
              <a:latin typeface="Glacial Indifference Bold"/>
            </a:endParaRPr>
          </a:p>
          <a:p>
            <a:pPr algn="ctr"/>
            <a:r>
              <a:rPr lang="en-US" sz="2800" spc="202" dirty="0">
                <a:solidFill>
                  <a:srgbClr val="FFFFFF"/>
                </a:solidFill>
                <a:latin typeface="Glacial Indifference Bold"/>
              </a:rPr>
              <a:t>25</a:t>
            </a:r>
          </a:p>
          <a:p>
            <a:pPr algn="ctr"/>
            <a:endParaRPr lang="en-US" sz="700" spc="202" dirty="0">
              <a:solidFill>
                <a:srgbClr val="FFFFFF"/>
              </a:solidFill>
              <a:latin typeface="Glacial Indifference Bold"/>
            </a:endParaRPr>
          </a:p>
          <a:p>
            <a:pPr marL="0" lvl="0" indent="0" algn="ctr">
              <a:lnSpc>
                <a:spcPts val="4611"/>
              </a:lnSpc>
            </a:pPr>
            <a:endParaRPr lang="en-US" sz="2846" spc="202" dirty="0">
              <a:solidFill>
                <a:srgbClr val="FFFFFF"/>
              </a:solidFill>
              <a:latin typeface="Glacial Indifference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E51A57-E44A-745A-214F-6392C3EE76AF}"/>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710D4B5B-60AB-627A-0E07-5E5111F9E09C}"/>
              </a:ext>
            </a:extLst>
          </p:cNvPr>
          <p:cNvGrpSpPr/>
          <p:nvPr/>
        </p:nvGrpSpPr>
        <p:grpSpPr>
          <a:xfrm>
            <a:off x="0" y="-29121"/>
            <a:ext cx="18288000" cy="10316121"/>
            <a:chOff x="0" y="0"/>
            <a:chExt cx="4816593" cy="2717003"/>
          </a:xfrm>
        </p:grpSpPr>
        <p:sp>
          <p:nvSpPr>
            <p:cNvPr id="3" name="Freeform 3">
              <a:extLst>
                <a:ext uri="{FF2B5EF4-FFF2-40B4-BE49-F238E27FC236}">
                  <a16:creationId xmlns:a16="http://schemas.microsoft.com/office/drawing/2014/main" id="{D3166FC4-E0C9-4322-4EC3-06F959CF6DB3}"/>
                </a:ext>
              </a:extLst>
            </p:cNvPr>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4" name="TextBox 4">
              <a:extLst>
                <a:ext uri="{FF2B5EF4-FFF2-40B4-BE49-F238E27FC236}">
                  <a16:creationId xmlns:a16="http://schemas.microsoft.com/office/drawing/2014/main" id="{262C6C81-C9D3-8AD8-3C63-5BDF8FE02855}"/>
                </a:ext>
              </a:extLst>
            </p:cNvPr>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a:extLst>
              <a:ext uri="{FF2B5EF4-FFF2-40B4-BE49-F238E27FC236}">
                <a16:creationId xmlns:a16="http://schemas.microsoft.com/office/drawing/2014/main" id="{7C1E4977-DF8C-A19D-582E-3A7D7A59BB21}"/>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a:extLst>
              <a:ext uri="{FF2B5EF4-FFF2-40B4-BE49-F238E27FC236}">
                <a16:creationId xmlns:a16="http://schemas.microsoft.com/office/drawing/2014/main" id="{ADBCCC5A-0266-1FBB-A473-153A636A39D2}"/>
              </a:ext>
            </a:extLst>
          </p:cNvPr>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a:extLst>
              <a:ext uri="{FF2B5EF4-FFF2-40B4-BE49-F238E27FC236}">
                <a16:creationId xmlns:a16="http://schemas.microsoft.com/office/drawing/2014/main" id="{3E80FAB7-F5D2-CB0F-A641-8B5794F13522}"/>
              </a:ext>
            </a:extLst>
          </p:cNvPr>
          <p:cNvSpPr txBox="1"/>
          <p:nvPr/>
        </p:nvSpPr>
        <p:spPr>
          <a:xfrm>
            <a:off x="1447098" y="426683"/>
            <a:ext cx="15454417" cy="1775003"/>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CO₂ emissions per capita</a:t>
            </a:r>
          </a:p>
          <a:p>
            <a:pPr marL="0" marR="0" lvl="0" indent="0" algn="ctr" defTabSz="914400" rtl="0" eaLnBrk="1" fontAlgn="auto" latinLnBrk="0" hangingPunct="1">
              <a:lnSpc>
                <a:spcPts val="7165"/>
              </a:lnSpc>
              <a:spcBef>
                <a:spcPct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between 2010-2022</a:t>
            </a:r>
          </a:p>
        </p:txBody>
      </p:sp>
      <p:pic>
        <p:nvPicPr>
          <p:cNvPr id="10" name="Content Placeholder 3">
            <a:extLst>
              <a:ext uri="{FF2B5EF4-FFF2-40B4-BE49-F238E27FC236}">
                <a16:creationId xmlns:a16="http://schemas.microsoft.com/office/drawing/2014/main" id="{8D8BCE09-B184-5885-2B0C-52025D8A0E6C}"/>
              </a:ext>
            </a:extLst>
          </p:cNvPr>
          <p:cNvPicPr>
            <a:picLocks noChangeAspect="1"/>
          </p:cNvPicPr>
          <p:nvPr/>
        </p:nvPicPr>
        <p:blipFill>
          <a:blip r:embed="rId4"/>
          <a:stretch>
            <a:fillRect/>
          </a:stretch>
        </p:blipFill>
        <p:spPr>
          <a:xfrm>
            <a:off x="2042514" y="2565538"/>
            <a:ext cx="14859000" cy="6170643"/>
          </a:xfrm>
          <a:prstGeom prst="rect">
            <a:avLst/>
          </a:prstGeom>
        </p:spPr>
      </p:pic>
    </p:spTree>
    <p:extLst>
      <p:ext uri="{BB962C8B-B14F-4D97-AF65-F5344CB8AC3E}">
        <p14:creationId xmlns:p14="http://schemas.microsoft.com/office/powerpoint/2010/main" val="3806268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121"/>
            <a:ext cx="18288000" cy="10316121"/>
            <a:chOff x="0" y="0"/>
            <a:chExt cx="4816593" cy="2717003"/>
          </a:xfrm>
        </p:grpSpPr>
        <p:sp>
          <p:nvSpPr>
            <p:cNvPr id="3" name="Freeform 3"/>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4"/>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5320970" y="2330919"/>
            <a:ext cx="8471197" cy="6927381"/>
          </a:xfrm>
          <a:custGeom>
            <a:avLst/>
            <a:gdLst/>
            <a:ahLst/>
            <a:cxnLst/>
            <a:rect l="l" t="t" r="r" b="b"/>
            <a:pathLst>
              <a:path w="8471197" h="6927381">
                <a:moveTo>
                  <a:pt x="0" y="0"/>
                </a:moveTo>
                <a:lnTo>
                  <a:pt x="8471197" y="0"/>
                </a:lnTo>
                <a:lnTo>
                  <a:pt x="8471197" y="6927381"/>
                </a:lnTo>
                <a:lnTo>
                  <a:pt x="0" y="6927381"/>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1447098" y="426683"/>
            <a:ext cx="15454417" cy="1775003"/>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ct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Top 15 countries with CO₂ emissions/person in 2022</a:t>
            </a:r>
          </a:p>
        </p:txBody>
      </p:sp>
    </p:spTree>
    <p:extLst>
      <p:ext uri="{BB962C8B-B14F-4D97-AF65-F5344CB8AC3E}">
        <p14:creationId xmlns:p14="http://schemas.microsoft.com/office/powerpoint/2010/main" val="3199470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08" y="-173782"/>
            <a:ext cx="18309608" cy="10460782"/>
            <a:chOff x="-5691" y="-38100"/>
            <a:chExt cx="4822284" cy="2755103"/>
          </a:xfrm>
        </p:grpSpPr>
        <p:sp>
          <p:nvSpPr>
            <p:cNvPr id="3" name="Freeform 3"/>
            <p:cNvSpPr/>
            <p:nvPr/>
          </p:nvSpPr>
          <p:spPr>
            <a:xfrm>
              <a:off x="-5691"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dirty="0">
                <a:ln>
                  <a:noFill/>
                </a:ln>
                <a:solidFill>
                  <a:schemeClr val="bg1"/>
                </a:solidFill>
                <a:effectLst/>
                <a:uLnTx/>
                <a:uFillTx/>
                <a:latin typeface="Calibri"/>
                <a:ea typeface="+mn-ea"/>
                <a:cs typeface="+mn-cs"/>
              </a:endParaRPr>
            </a:p>
          </p:txBody>
        </p:sp>
        <p:sp>
          <p:nvSpPr>
            <p:cNvPr id="4" name="TextBox 4"/>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5400000">
            <a:off x="13629233" y="-875106"/>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4682396" y="2689565"/>
            <a:ext cx="9432828" cy="6568735"/>
          </a:xfrm>
          <a:custGeom>
            <a:avLst/>
            <a:gdLst/>
            <a:ahLst/>
            <a:cxnLst/>
            <a:rect l="l" t="t" r="r" b="b"/>
            <a:pathLst>
              <a:path w="9432828" h="6568735">
                <a:moveTo>
                  <a:pt x="0" y="0"/>
                </a:moveTo>
                <a:lnTo>
                  <a:pt x="9432827" y="0"/>
                </a:lnTo>
                <a:lnTo>
                  <a:pt x="9432827" y="6568735"/>
                </a:lnTo>
                <a:lnTo>
                  <a:pt x="0" y="6568735"/>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1447098" y="426683"/>
            <a:ext cx="15454417" cy="1775003"/>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ts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Top 15 countries emitting CO2/person</a:t>
            </a:r>
          </a:p>
          <a:p>
            <a:pPr marL="0" marR="0" lvl="0" indent="0" algn="ctr" defTabSz="914400" rtl="0" eaLnBrk="1" fontAlgn="auto" latinLnBrk="0" hangingPunct="1">
              <a:lnSpc>
                <a:spcPts val="7165"/>
              </a:lnSpc>
              <a:spcBef>
                <a:spcPct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between 2010-2022</a:t>
            </a:r>
          </a:p>
        </p:txBody>
      </p:sp>
    </p:spTree>
    <p:extLst>
      <p:ext uri="{BB962C8B-B14F-4D97-AF65-F5344CB8AC3E}">
        <p14:creationId xmlns:p14="http://schemas.microsoft.com/office/powerpoint/2010/main" val="4234019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CAB4"/>
        </a:solidFill>
        <a:effectLst/>
      </p:bgPr>
    </p:bg>
    <p:spTree>
      <p:nvGrpSpPr>
        <p:cNvPr id="1" name=""/>
        <p:cNvGrpSpPr/>
        <p:nvPr/>
      </p:nvGrpSpPr>
      <p:grpSpPr>
        <a:xfrm>
          <a:off x="0" y="0"/>
          <a:ext cx="0" cy="0"/>
          <a:chOff x="0" y="0"/>
          <a:chExt cx="0" cy="0"/>
        </a:xfrm>
      </p:grpSpPr>
      <p:sp>
        <p:nvSpPr>
          <p:cNvPr id="2" name="Freeform 2"/>
          <p:cNvSpPr/>
          <p:nvPr/>
        </p:nvSpPr>
        <p:spPr>
          <a:xfrm>
            <a:off x="3233288" y="8235759"/>
            <a:ext cx="11699325" cy="1310604"/>
          </a:xfrm>
          <a:custGeom>
            <a:avLst/>
            <a:gdLst/>
            <a:ahLst/>
            <a:cxnLst/>
            <a:rect l="l" t="t" r="r" b="b"/>
            <a:pathLst>
              <a:path w="11699325" h="1310604">
                <a:moveTo>
                  <a:pt x="0" y="0"/>
                </a:moveTo>
                <a:lnTo>
                  <a:pt x="11699325" y="0"/>
                </a:lnTo>
                <a:lnTo>
                  <a:pt x="11699325" y="1310604"/>
                </a:lnTo>
                <a:lnTo>
                  <a:pt x="0" y="1310604"/>
                </a:lnTo>
                <a:lnTo>
                  <a:pt x="0" y="0"/>
                </a:lnTo>
                <a:close/>
              </a:path>
            </a:pathLst>
          </a:custGeom>
          <a:blipFill>
            <a:blip r:embed="rId2"/>
            <a:stretch>
              <a:fillRect t="-76301"/>
            </a:stretch>
          </a:blipFill>
        </p:spPr>
        <p:txBody>
          <a:bodyPr/>
          <a:lstStyle/>
          <a:p>
            <a:endParaRPr lang="en-CA"/>
          </a:p>
        </p:txBody>
      </p:sp>
      <p:sp>
        <p:nvSpPr>
          <p:cNvPr id="3" name="Freeform 3"/>
          <p:cNvSpPr/>
          <p:nvPr/>
        </p:nvSpPr>
        <p:spPr>
          <a:xfrm rot="7583472">
            <a:off x="11639210" y="-259482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4" name="Freeform 4"/>
          <p:cNvSpPr/>
          <p:nvPr/>
        </p:nvSpPr>
        <p:spPr>
          <a:xfrm rot="7583472">
            <a:off x="-4564475" y="298627"/>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5" name="Freeform 5"/>
          <p:cNvSpPr/>
          <p:nvPr/>
        </p:nvSpPr>
        <p:spPr>
          <a:xfrm>
            <a:off x="9690206" y="2818136"/>
            <a:ext cx="5364505" cy="5717703"/>
          </a:xfrm>
          <a:custGeom>
            <a:avLst/>
            <a:gdLst/>
            <a:ahLst/>
            <a:cxnLst/>
            <a:rect l="l" t="t" r="r" b="b"/>
            <a:pathLst>
              <a:path w="5364505" h="5717703">
                <a:moveTo>
                  <a:pt x="0" y="0"/>
                </a:moveTo>
                <a:lnTo>
                  <a:pt x="5364506" y="0"/>
                </a:lnTo>
                <a:lnTo>
                  <a:pt x="5364506" y="5717703"/>
                </a:lnTo>
                <a:lnTo>
                  <a:pt x="0" y="5717703"/>
                </a:lnTo>
                <a:lnTo>
                  <a:pt x="0" y="0"/>
                </a:lnTo>
                <a:close/>
              </a:path>
            </a:pathLst>
          </a:custGeom>
          <a:blipFill>
            <a:blip r:embed="rId5">
              <a:alphaModFix amt="15000"/>
              <a:extLst>
                <a:ext uri="{96DAC541-7B7A-43D3-8B79-37D633B846F1}">
                  <asvg:svgBlip xmlns:asvg="http://schemas.microsoft.com/office/drawing/2016/SVG/main" r:embed="rId6"/>
                </a:ext>
              </a:extLst>
            </a:blip>
            <a:stretch>
              <a:fillRect r="-61565" b="-49879"/>
            </a:stretch>
          </a:blipFill>
          <a:ln cap="sq">
            <a:noFill/>
            <a:prstDash val="solid"/>
            <a:miter/>
          </a:ln>
        </p:spPr>
        <p:txBody>
          <a:bodyPr/>
          <a:lstStyle/>
          <a:p>
            <a:endParaRPr lang="en-CA"/>
          </a:p>
        </p:txBody>
      </p:sp>
      <p:sp>
        <p:nvSpPr>
          <p:cNvPr id="6" name="Freeform 6"/>
          <p:cNvSpPr/>
          <p:nvPr/>
        </p:nvSpPr>
        <p:spPr>
          <a:xfrm>
            <a:off x="-156622" y="6688461"/>
            <a:ext cx="18479145" cy="3598539"/>
          </a:xfrm>
          <a:custGeom>
            <a:avLst/>
            <a:gdLst/>
            <a:ahLst/>
            <a:cxnLst/>
            <a:rect l="l" t="t" r="r" b="b"/>
            <a:pathLst>
              <a:path w="18479145" h="3598539">
                <a:moveTo>
                  <a:pt x="0" y="0"/>
                </a:moveTo>
                <a:lnTo>
                  <a:pt x="18479145" y="0"/>
                </a:lnTo>
                <a:lnTo>
                  <a:pt x="18479145" y="3598539"/>
                </a:lnTo>
                <a:lnTo>
                  <a:pt x="0" y="3598539"/>
                </a:lnTo>
                <a:lnTo>
                  <a:pt x="0" y="0"/>
                </a:lnTo>
                <a:close/>
              </a:path>
            </a:pathLst>
          </a:custGeom>
          <a:blipFill>
            <a:blip r:embed="rId7"/>
            <a:stretch>
              <a:fillRect t="-41715" b="-19315"/>
            </a:stretch>
          </a:blipFill>
        </p:spPr>
        <p:txBody>
          <a:bodyPr/>
          <a:lstStyle/>
          <a:p>
            <a:endParaRPr lang="en-CA"/>
          </a:p>
        </p:txBody>
      </p:sp>
      <p:grpSp>
        <p:nvGrpSpPr>
          <p:cNvPr id="7" name="Group 7"/>
          <p:cNvGrpSpPr/>
          <p:nvPr/>
        </p:nvGrpSpPr>
        <p:grpSpPr>
          <a:xfrm>
            <a:off x="3887559" y="1303849"/>
            <a:ext cx="11605294" cy="4722366"/>
            <a:chOff x="0" y="0"/>
            <a:chExt cx="3056538" cy="1243751"/>
          </a:xfrm>
        </p:grpSpPr>
        <p:sp>
          <p:nvSpPr>
            <p:cNvPr id="8" name="Freeform 8"/>
            <p:cNvSpPr/>
            <p:nvPr/>
          </p:nvSpPr>
          <p:spPr>
            <a:xfrm>
              <a:off x="0" y="0"/>
              <a:ext cx="3056538" cy="1243751"/>
            </a:xfrm>
            <a:custGeom>
              <a:avLst/>
              <a:gdLst/>
              <a:ahLst/>
              <a:cxnLst/>
              <a:rect l="l" t="t" r="r" b="b"/>
              <a:pathLst>
                <a:path w="3056538" h="1243751">
                  <a:moveTo>
                    <a:pt x="0" y="0"/>
                  </a:moveTo>
                  <a:lnTo>
                    <a:pt x="3056538" y="0"/>
                  </a:lnTo>
                  <a:lnTo>
                    <a:pt x="3056538" y="1243751"/>
                  </a:lnTo>
                  <a:lnTo>
                    <a:pt x="0" y="1243751"/>
                  </a:lnTo>
                  <a:close/>
                </a:path>
              </a:pathLst>
            </a:custGeom>
            <a:solidFill>
              <a:srgbClr val="97917E"/>
            </a:solidFill>
          </p:spPr>
          <p:txBody>
            <a:bodyPr/>
            <a:lstStyle/>
            <a:p>
              <a:endParaRPr lang="en-CA"/>
            </a:p>
          </p:txBody>
        </p:sp>
        <p:sp>
          <p:nvSpPr>
            <p:cNvPr id="9" name="TextBox 9"/>
            <p:cNvSpPr txBox="1"/>
            <p:nvPr/>
          </p:nvSpPr>
          <p:spPr>
            <a:xfrm>
              <a:off x="0" y="-38100"/>
              <a:ext cx="3056538" cy="1281851"/>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4147548" y="2624295"/>
            <a:ext cx="11085317" cy="2317942"/>
          </a:xfrm>
          <a:prstGeom prst="rect">
            <a:avLst/>
          </a:prstGeom>
        </p:spPr>
        <p:txBody>
          <a:bodyPr lIns="0" tIns="0" rIns="0" bIns="0" rtlCol="0" anchor="t">
            <a:spAutoFit/>
          </a:bodyPr>
          <a:lstStyle/>
          <a:p>
            <a:pPr>
              <a:lnSpc>
                <a:spcPts val="4620"/>
              </a:lnSpc>
            </a:pPr>
            <a:r>
              <a:rPr lang="en-US" sz="3300" dirty="0">
                <a:solidFill>
                  <a:srgbClr val="000000"/>
                </a:solidFill>
                <a:latin typeface="Glacial Indifference"/>
              </a:rPr>
              <a:t>•Developing countries will be hit the hardest from the consequences of CO₂ emissions leading to conflict over resources, food insecurity, an increase natural disasters and climate refugee movements.</a:t>
            </a:r>
          </a:p>
        </p:txBody>
      </p:sp>
      <p:sp>
        <p:nvSpPr>
          <p:cNvPr id="11" name="TextBox 11"/>
          <p:cNvSpPr txBox="1"/>
          <p:nvPr/>
        </p:nvSpPr>
        <p:spPr>
          <a:xfrm>
            <a:off x="5161102" y="1456041"/>
            <a:ext cx="9058208"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Alata"/>
              </a:rPr>
              <a:t>Impact of CO₂ emissions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66869B"/>
        </a:solidFill>
        <a:effectLst/>
      </p:bgPr>
    </p:bg>
    <p:spTree>
      <p:nvGrpSpPr>
        <p:cNvPr id="1" name=""/>
        <p:cNvGrpSpPr/>
        <p:nvPr/>
      </p:nvGrpSpPr>
      <p:grpSpPr>
        <a:xfrm>
          <a:off x="0" y="0"/>
          <a:ext cx="0" cy="0"/>
          <a:chOff x="0" y="0"/>
          <a:chExt cx="0" cy="0"/>
        </a:xfrm>
      </p:grpSpPr>
      <p:sp>
        <p:nvSpPr>
          <p:cNvPr id="2" name="Freeform 2"/>
          <p:cNvSpPr/>
          <p:nvPr/>
        </p:nvSpPr>
        <p:spPr>
          <a:xfrm rot="1257840">
            <a:off x="9587899" y="-1323153"/>
            <a:ext cx="14604082" cy="10249410"/>
          </a:xfrm>
          <a:custGeom>
            <a:avLst/>
            <a:gdLst/>
            <a:ahLst/>
            <a:cxnLst/>
            <a:rect l="l" t="t" r="r" b="b"/>
            <a:pathLst>
              <a:path w="14604082" h="10249410">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3" name="Group 3"/>
          <p:cNvGrpSpPr/>
          <p:nvPr/>
        </p:nvGrpSpPr>
        <p:grpSpPr>
          <a:xfrm>
            <a:off x="8367629" y="3653329"/>
            <a:ext cx="8037845" cy="7711277"/>
            <a:chOff x="0" y="0"/>
            <a:chExt cx="4282440" cy="3708400"/>
          </a:xfrm>
        </p:grpSpPr>
        <p:sp>
          <p:nvSpPr>
            <p:cNvPr id="4" name="Freeform 4"/>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4"/>
              <a:stretch>
                <a:fillRect l="-14946" r="-14946"/>
              </a:stretch>
            </a:blipFill>
          </p:spPr>
          <p:txBody>
            <a:bodyPr/>
            <a:lstStyle/>
            <a:p>
              <a:endParaRPr lang="en-CA"/>
            </a:p>
          </p:txBody>
        </p:sp>
      </p:grpSp>
      <p:grpSp>
        <p:nvGrpSpPr>
          <p:cNvPr id="5" name="Group 5"/>
          <p:cNvGrpSpPr/>
          <p:nvPr/>
        </p:nvGrpSpPr>
        <p:grpSpPr>
          <a:xfrm>
            <a:off x="14368615" y="-647700"/>
            <a:ext cx="9344612" cy="8617298"/>
            <a:chOff x="0" y="0"/>
            <a:chExt cx="4282440" cy="3708400"/>
          </a:xfrm>
        </p:grpSpPr>
        <p:sp>
          <p:nvSpPr>
            <p:cNvPr id="6" name="Freeform 6"/>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5"/>
              <a:stretch>
                <a:fillRect l="-15064" r="-15064"/>
              </a:stretch>
            </a:blipFill>
          </p:spPr>
          <p:txBody>
            <a:bodyPr/>
            <a:lstStyle/>
            <a:p>
              <a:endParaRPr lang="en-CA"/>
            </a:p>
          </p:txBody>
        </p:sp>
      </p:grpSp>
      <p:grpSp>
        <p:nvGrpSpPr>
          <p:cNvPr id="7" name="Group 7"/>
          <p:cNvGrpSpPr/>
          <p:nvPr/>
        </p:nvGrpSpPr>
        <p:grpSpPr>
          <a:xfrm>
            <a:off x="14124118" y="7508967"/>
            <a:ext cx="9203249" cy="7969598"/>
            <a:chOff x="0" y="0"/>
            <a:chExt cx="4282440" cy="3708400"/>
          </a:xfrm>
        </p:grpSpPr>
        <p:sp>
          <p:nvSpPr>
            <p:cNvPr id="8" name="Freeform 8"/>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solidFill>
              <a:srgbClr val="81A8CB"/>
            </a:solidFill>
            <a:ln w="12700">
              <a:solidFill>
                <a:srgbClr val="000000"/>
              </a:solidFill>
            </a:ln>
          </p:spPr>
          <p:txBody>
            <a:bodyPr/>
            <a:lstStyle/>
            <a:p>
              <a:endParaRPr lang="en-CA"/>
            </a:p>
          </p:txBody>
        </p:sp>
      </p:grpSp>
      <p:sp>
        <p:nvSpPr>
          <p:cNvPr id="9" name="Freeform 9"/>
          <p:cNvSpPr/>
          <p:nvPr/>
        </p:nvSpPr>
        <p:spPr>
          <a:xfrm rot="1257840">
            <a:off x="-4515796" y="6609692"/>
            <a:ext cx="14604082" cy="10249410"/>
          </a:xfrm>
          <a:custGeom>
            <a:avLst/>
            <a:gdLst/>
            <a:ahLst/>
            <a:cxnLst/>
            <a:rect l="l" t="t" r="r" b="b"/>
            <a:pathLst>
              <a:path w="14604082" h="10249410">
                <a:moveTo>
                  <a:pt x="0" y="0"/>
                </a:moveTo>
                <a:lnTo>
                  <a:pt x="14604082" y="0"/>
                </a:lnTo>
                <a:lnTo>
                  <a:pt x="14604082" y="10249410"/>
                </a:lnTo>
                <a:lnTo>
                  <a:pt x="0" y="10249410"/>
                </a:lnTo>
                <a:lnTo>
                  <a:pt x="0" y="0"/>
                </a:lnTo>
                <a:close/>
              </a:path>
            </a:pathLst>
          </a:custGeom>
          <a:blipFill>
            <a:blip r:embed="rId2">
              <a:alphaModFix amt="13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10" name="TextBox 10"/>
          <p:cNvSpPr txBox="1"/>
          <p:nvPr/>
        </p:nvSpPr>
        <p:spPr>
          <a:xfrm>
            <a:off x="1315838" y="557632"/>
            <a:ext cx="9895541" cy="1189674"/>
          </a:xfrm>
          <a:prstGeom prst="rect">
            <a:avLst/>
          </a:prstGeom>
        </p:spPr>
        <p:txBody>
          <a:bodyPr lIns="0" tIns="0" rIns="0" bIns="0" rtlCol="0" anchor="t">
            <a:spAutoFit/>
          </a:bodyPr>
          <a:lstStyle/>
          <a:p>
            <a:pPr marL="0" lvl="0" indent="0">
              <a:lnSpc>
                <a:spcPts val="9764"/>
              </a:lnSpc>
              <a:spcBef>
                <a:spcPct val="0"/>
              </a:spcBef>
            </a:pPr>
            <a:r>
              <a:rPr lang="en-US" sz="6974" spc="453" dirty="0">
                <a:solidFill>
                  <a:srgbClr val="FFFFFF"/>
                </a:solidFill>
                <a:latin typeface="Alata"/>
              </a:rPr>
              <a:t>Proposed solutions</a:t>
            </a:r>
          </a:p>
        </p:txBody>
      </p:sp>
      <p:sp>
        <p:nvSpPr>
          <p:cNvPr id="11" name="TextBox 11"/>
          <p:cNvSpPr txBox="1"/>
          <p:nvPr/>
        </p:nvSpPr>
        <p:spPr>
          <a:xfrm>
            <a:off x="609599" y="1809483"/>
            <a:ext cx="8458201" cy="7082773"/>
          </a:xfrm>
          <a:prstGeom prst="rect">
            <a:avLst/>
          </a:prstGeom>
        </p:spPr>
        <p:txBody>
          <a:bodyPr wrap="square" lIns="0" tIns="0" rIns="0" bIns="0" rtlCol="0" anchor="t">
            <a:spAutoFit/>
          </a:bodyPr>
          <a:lstStyle/>
          <a:p>
            <a:pPr>
              <a:lnSpc>
                <a:spcPts val="3671"/>
              </a:lnSpc>
            </a:pPr>
            <a:r>
              <a:rPr lang="en-US" sz="2622" spc="186" dirty="0">
                <a:solidFill>
                  <a:srgbClr val="FFFFFF"/>
                </a:solidFill>
                <a:latin typeface="Glacial Indifference"/>
              </a:rPr>
              <a:t>•At the core of transforming our energy systems and industries to reduce carbon emissions, we need to resolve the energy poverty, low standards of living, and poor nutrition in developing countries.  </a:t>
            </a:r>
          </a:p>
          <a:p>
            <a:pPr>
              <a:lnSpc>
                <a:spcPts val="3671"/>
              </a:lnSpc>
            </a:pPr>
            <a:r>
              <a:rPr lang="en-US" sz="2622" spc="186" dirty="0">
                <a:solidFill>
                  <a:srgbClr val="FFFFFF"/>
                </a:solidFill>
                <a:latin typeface="Glacial Indifference"/>
              </a:rPr>
              <a:t>• The richest countries have access to the resources, highly educated workforce and technology to develop low cost, low carbon solutions and spread them around the world.</a:t>
            </a:r>
          </a:p>
          <a:p>
            <a:pPr>
              <a:lnSpc>
                <a:spcPts val="3671"/>
              </a:lnSpc>
            </a:pPr>
            <a:r>
              <a:rPr lang="en-US" sz="2622" spc="186" dirty="0">
                <a:solidFill>
                  <a:srgbClr val="FFFFFF"/>
                </a:solidFill>
                <a:latin typeface="Glacial Indifference"/>
              </a:rPr>
              <a:t>•If we don’t want developing countries to follow the high-carbon pathway of developed countries and become as fossil fuel dependent as the developed countries, then clean energy technologies must be affordable and accessible.</a:t>
            </a:r>
          </a:p>
          <a:p>
            <a:pPr>
              <a:lnSpc>
                <a:spcPts val="3671"/>
              </a:lnSpc>
            </a:pPr>
            <a:endParaRPr lang="en-US" sz="2622" spc="186" dirty="0">
              <a:solidFill>
                <a:srgbClr val="FFFFFF"/>
              </a:solidFill>
              <a:latin typeface="Glacial Indifference"/>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rot="-1284157">
            <a:off x="-4903766" y="-786632"/>
            <a:ext cx="11454190" cy="14593204"/>
            <a:chOff x="0" y="0"/>
            <a:chExt cx="3016741" cy="3843478"/>
          </a:xfrm>
        </p:grpSpPr>
        <p:sp>
          <p:nvSpPr>
            <p:cNvPr id="3" name="Freeform 3"/>
            <p:cNvSpPr/>
            <p:nvPr/>
          </p:nvSpPr>
          <p:spPr>
            <a:xfrm>
              <a:off x="0" y="0"/>
              <a:ext cx="3016741" cy="3843478"/>
            </a:xfrm>
            <a:custGeom>
              <a:avLst/>
              <a:gdLst/>
              <a:ahLst/>
              <a:cxnLst/>
              <a:rect l="l" t="t" r="r" b="b"/>
              <a:pathLst>
                <a:path w="3016741" h="3843478">
                  <a:moveTo>
                    <a:pt x="0" y="0"/>
                  </a:moveTo>
                  <a:lnTo>
                    <a:pt x="3016741" y="0"/>
                  </a:lnTo>
                  <a:lnTo>
                    <a:pt x="3016741" y="3843478"/>
                  </a:lnTo>
                  <a:lnTo>
                    <a:pt x="0" y="3843478"/>
                  </a:lnTo>
                  <a:close/>
                </a:path>
              </a:pathLst>
            </a:custGeom>
            <a:solidFill>
              <a:srgbClr val="837264"/>
            </a:solidFill>
          </p:spPr>
          <p:txBody>
            <a:bodyPr/>
            <a:lstStyle/>
            <a:p>
              <a:endParaRPr lang="en-CA"/>
            </a:p>
          </p:txBody>
        </p:sp>
        <p:sp>
          <p:nvSpPr>
            <p:cNvPr id="4" name="TextBox 4"/>
            <p:cNvSpPr txBox="1"/>
            <p:nvPr/>
          </p:nvSpPr>
          <p:spPr>
            <a:xfrm>
              <a:off x="0" y="-38100"/>
              <a:ext cx="3016741" cy="3881578"/>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3473310" y="5319574"/>
            <a:ext cx="9212958" cy="9109312"/>
          </a:xfrm>
          <a:custGeom>
            <a:avLst/>
            <a:gdLst/>
            <a:ahLst/>
            <a:cxnLst/>
            <a:rect l="l" t="t" r="r" b="b"/>
            <a:pathLst>
              <a:path w="9212958" h="9109312">
                <a:moveTo>
                  <a:pt x="0" y="0"/>
                </a:moveTo>
                <a:lnTo>
                  <a:pt x="9212958" y="0"/>
                </a:lnTo>
                <a:lnTo>
                  <a:pt x="9212958" y="9109311"/>
                </a:lnTo>
                <a:lnTo>
                  <a:pt x="0" y="9109311"/>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grpSp>
        <p:nvGrpSpPr>
          <p:cNvPr id="6" name="Group 6"/>
          <p:cNvGrpSpPr/>
          <p:nvPr/>
        </p:nvGrpSpPr>
        <p:grpSpPr>
          <a:xfrm>
            <a:off x="413063" y="363551"/>
            <a:ext cx="7978855" cy="9559897"/>
            <a:chOff x="0" y="0"/>
            <a:chExt cx="8585708" cy="10287000"/>
          </a:xfrm>
        </p:grpSpPr>
        <p:sp>
          <p:nvSpPr>
            <p:cNvPr id="7" name="Freeform 7"/>
            <p:cNvSpPr/>
            <p:nvPr/>
          </p:nvSpPr>
          <p:spPr>
            <a:xfrm>
              <a:off x="0" y="0"/>
              <a:ext cx="8585708" cy="10287000"/>
            </a:xfrm>
            <a:custGeom>
              <a:avLst/>
              <a:gdLst/>
              <a:ahLst/>
              <a:cxnLst/>
              <a:rect l="l" t="t" r="r" b="b"/>
              <a:pathLst>
                <a:path w="8585708" h="10287000">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a:blip r:embed="rId4"/>
              <a:stretch>
                <a:fillRect l="-56502" r="-56502"/>
              </a:stretch>
            </a:blipFill>
          </p:spPr>
          <p:txBody>
            <a:bodyPr/>
            <a:lstStyle/>
            <a:p>
              <a:endParaRPr lang="en-CA"/>
            </a:p>
          </p:txBody>
        </p:sp>
      </p:grpSp>
      <p:sp>
        <p:nvSpPr>
          <p:cNvPr id="8" name="TextBox 8"/>
          <p:cNvSpPr txBox="1"/>
          <p:nvPr/>
        </p:nvSpPr>
        <p:spPr>
          <a:xfrm>
            <a:off x="8818150" y="615061"/>
            <a:ext cx="6136317" cy="1094283"/>
          </a:xfrm>
          <a:prstGeom prst="rect">
            <a:avLst/>
          </a:prstGeom>
        </p:spPr>
        <p:txBody>
          <a:bodyPr lIns="0" tIns="0" rIns="0" bIns="0" rtlCol="0" anchor="t">
            <a:spAutoFit/>
          </a:bodyPr>
          <a:lstStyle/>
          <a:p>
            <a:pPr marL="0" lvl="0" indent="0" algn="just">
              <a:lnSpc>
                <a:spcPts val="8985"/>
              </a:lnSpc>
              <a:spcBef>
                <a:spcPct val="0"/>
              </a:spcBef>
            </a:pPr>
            <a:r>
              <a:rPr lang="en-US" sz="6417" spc="417">
                <a:solidFill>
                  <a:srgbClr val="1A1A1A"/>
                </a:solidFill>
                <a:latin typeface="Alata"/>
              </a:rPr>
              <a:t>Ressources</a:t>
            </a:r>
          </a:p>
        </p:txBody>
      </p:sp>
      <p:sp>
        <p:nvSpPr>
          <p:cNvPr id="9" name="TextBox 9"/>
          <p:cNvSpPr txBox="1"/>
          <p:nvPr/>
        </p:nvSpPr>
        <p:spPr>
          <a:xfrm>
            <a:off x="8391919" y="2254038"/>
            <a:ext cx="9173200" cy="7992573"/>
          </a:xfrm>
          <a:prstGeom prst="rect">
            <a:avLst/>
          </a:prstGeom>
        </p:spPr>
        <p:txBody>
          <a:bodyPr lIns="0" tIns="0" rIns="0" bIns="0" rtlCol="0" anchor="t">
            <a:spAutoFit/>
          </a:bodyPr>
          <a:lstStyle/>
          <a:p>
            <a:pPr>
              <a:lnSpc>
                <a:spcPts val="2520"/>
              </a:lnSpc>
            </a:pPr>
            <a:r>
              <a:rPr lang="en-US" sz="1800" spc="43" dirty="0">
                <a:solidFill>
                  <a:srgbClr val="22211E"/>
                </a:solidFill>
                <a:latin typeface="Glacial Indifference" panose="020B0604020202020204" charset="0"/>
              </a:rPr>
              <a:t>• Bertrand, Savannah. (2021, December 21). </a:t>
            </a:r>
            <a:r>
              <a:rPr lang="en-US" sz="1800" i="1" spc="43" dirty="0">
                <a:solidFill>
                  <a:srgbClr val="22211E"/>
                </a:solidFill>
                <a:latin typeface="Glacial Indifference" panose="020B0604020202020204" charset="0"/>
              </a:rPr>
              <a:t>Fact Sheet | Climate, Environmental, and Health Impacts of Fossil Fuels (2021) . </a:t>
            </a:r>
            <a:r>
              <a:rPr lang="en-US" sz="1800" spc="43" dirty="0">
                <a:solidFill>
                  <a:srgbClr val="22211E"/>
                </a:solidFill>
                <a:latin typeface="Glacial Indifference" panose="020B0604020202020204" charset="0"/>
              </a:rPr>
              <a:t>Environmental and Energy Study Institute. https:/</a:t>
            </a:r>
            <a:r>
              <a:rPr lang="en-US" spc="43" dirty="0">
                <a:solidFill>
                  <a:srgbClr val="22211E"/>
                </a:solidFill>
                <a:latin typeface="Glacial Indifference" panose="020B0604020202020204" charset="0"/>
              </a:rPr>
              <a:t>https://www.eesi.org/papers/view/fact-sheet-climate-environmental-and-health-impacts-of-fossil-fuels-2021</a:t>
            </a:r>
          </a:p>
          <a:p>
            <a:pPr>
              <a:lnSpc>
                <a:spcPts val="2520"/>
              </a:lnSpc>
            </a:pPr>
            <a:r>
              <a:rPr lang="en-US" sz="1800" spc="43" dirty="0">
                <a:solidFill>
                  <a:srgbClr val="22211E"/>
                </a:solidFill>
                <a:latin typeface="Glacial Indifference" panose="020B0604020202020204" charset="0"/>
              </a:rPr>
              <a:t>• Carbon Brief. (October 5, 2021). </a:t>
            </a:r>
            <a:r>
              <a:rPr lang="en-US" sz="1800" i="1" spc="43" dirty="0">
                <a:solidFill>
                  <a:srgbClr val="22211E"/>
                </a:solidFill>
                <a:latin typeface="Glacial Indifference" panose="020B0604020202020204" charset="0"/>
              </a:rPr>
              <a:t>Analysis: Which countries are historically responsible for climate change? . </a:t>
            </a:r>
            <a:r>
              <a:rPr lang="en-US" sz="1800" spc="43" dirty="0">
                <a:solidFill>
                  <a:srgbClr val="22211E"/>
                </a:solidFill>
                <a:latin typeface="Glacial Indifference" panose="020B0604020202020204" charset="0"/>
              </a:rPr>
              <a:t>Carbon Brief. www.carbonbrief.org/analysis-which-countries-are-historically-responsible-for-climate-change/</a:t>
            </a:r>
          </a:p>
          <a:p>
            <a:pPr>
              <a:lnSpc>
                <a:spcPts val="2520"/>
              </a:lnSpc>
            </a:pPr>
            <a:r>
              <a:rPr lang="en-US" sz="1800" spc="43" dirty="0">
                <a:solidFill>
                  <a:srgbClr val="22211E"/>
                </a:solidFill>
                <a:latin typeface="Glacial Indifference" panose="020B0604020202020204" charset="0"/>
              </a:rPr>
              <a:t>•Hannah Ritchie, Pablo Rosado and Max </a:t>
            </a:r>
            <a:r>
              <a:rPr lang="en-US" sz="1800" spc="43" dirty="0" err="1">
                <a:solidFill>
                  <a:srgbClr val="22211E"/>
                </a:solidFill>
                <a:latin typeface="Glacial Indifference" panose="020B0604020202020204" charset="0"/>
              </a:rPr>
              <a:t>Roser</a:t>
            </a:r>
            <a:r>
              <a:rPr lang="en-US" sz="1800" spc="43" dirty="0">
                <a:solidFill>
                  <a:srgbClr val="22211E"/>
                </a:solidFill>
                <a:latin typeface="Glacial Indifference" panose="020B0604020202020204" charset="0"/>
              </a:rPr>
              <a:t> (2023) - “CO₂ and Greenhouse Gas Emissions” Published online at OurWorldInData.org. Retrieved from: 'https://ourworldindata.org/co2-and-greenhouse-gas-emissions' [Online Resource]</a:t>
            </a:r>
          </a:p>
          <a:p>
            <a:pPr>
              <a:lnSpc>
                <a:spcPts val="2520"/>
              </a:lnSpc>
            </a:pPr>
            <a:r>
              <a:rPr lang="en-US" sz="1800" spc="43" dirty="0">
                <a:solidFill>
                  <a:srgbClr val="22211E"/>
                </a:solidFill>
                <a:latin typeface="Glacial Indifference" panose="020B0604020202020204" charset="0"/>
              </a:rPr>
              <a:t>• </a:t>
            </a:r>
            <a:r>
              <a:rPr lang="en-CA" b="0" i="0" strike="noStrike" dirty="0">
                <a:effectLst/>
                <a:latin typeface="Glacial Indifference" panose="020B0604020202020204" charset="0"/>
              </a:rPr>
              <a:t>Hansen, Michael. </a:t>
            </a:r>
            <a:r>
              <a:rPr lang="en-CA" b="0" i="0" dirty="0">
                <a:effectLst/>
                <a:latin typeface="Glacial Indifference" panose="020B0604020202020204" charset="0"/>
              </a:rPr>
              <a:t>(2021, February 11). </a:t>
            </a:r>
            <a:r>
              <a:rPr lang="en-US" b="0" i="1" dirty="0">
                <a:effectLst/>
                <a:latin typeface="Glacial Indifference" panose="020B0604020202020204" charset="0"/>
              </a:rPr>
              <a:t>ALMOST 9 MILLION DEATHS CAUSED BY FOSSIL FUEL POLLUTION. </a:t>
            </a:r>
            <a:r>
              <a:rPr lang="en-US" b="0" dirty="0">
                <a:effectLst/>
                <a:latin typeface="Glacial Indifference" panose="020B0604020202020204" charset="0"/>
              </a:rPr>
              <a:t>Gasp.</a:t>
            </a:r>
            <a:r>
              <a:rPr lang="en-US" b="0" spc="43" dirty="0">
                <a:effectLst/>
                <a:latin typeface="Glacial Indifference" panose="020B0604020202020204" charset="0"/>
              </a:rPr>
              <a:t> </a:t>
            </a:r>
            <a:r>
              <a:rPr lang="en-US" sz="1800" spc="43" dirty="0">
                <a:latin typeface="Glacial Indifference" panose="020B0604020202020204" charset="0"/>
              </a:rPr>
              <a:t>https://gaspgroup.org/almost-9-million-deaths-caused-by-fossil-fuel-pollution/.</a:t>
            </a:r>
            <a:endParaRPr lang="en-US" sz="1800" spc="43" dirty="0">
              <a:solidFill>
                <a:srgbClr val="22211E"/>
              </a:solidFill>
              <a:latin typeface="Glacial Indifference" panose="020B0604020202020204" charset="0"/>
            </a:endParaRPr>
          </a:p>
          <a:p>
            <a:pPr>
              <a:lnSpc>
                <a:spcPts val="2520"/>
              </a:lnSpc>
            </a:pPr>
            <a:r>
              <a:rPr lang="en-US" sz="1800" spc="43" dirty="0">
                <a:solidFill>
                  <a:srgbClr val="22211E"/>
                </a:solidFill>
                <a:latin typeface="Glacial Indifference" panose="020B0604020202020204" charset="0"/>
              </a:rPr>
              <a:t>•</a:t>
            </a:r>
            <a:r>
              <a:rPr lang="en-US" sz="1800" spc="43" dirty="0" err="1">
                <a:solidFill>
                  <a:srgbClr val="22211E"/>
                </a:solidFill>
                <a:latin typeface="Glacial Indifference" panose="020B0604020202020204" charset="0"/>
              </a:rPr>
              <a:t>Kurzgesagt</a:t>
            </a:r>
            <a:r>
              <a:rPr lang="en-US" sz="1800" spc="43" dirty="0">
                <a:solidFill>
                  <a:srgbClr val="22211E"/>
                </a:solidFill>
                <a:latin typeface="Glacial Indifference" panose="020B0604020202020204" charset="0"/>
              </a:rPr>
              <a:t> – In a Nutshell. (2020, June 21). Who Is Responsible For Climate Change? – Who Needs To Fix It? [Video]. </a:t>
            </a:r>
            <a:r>
              <a:rPr lang="en-US" sz="1800" spc="43" dirty="0" err="1">
                <a:solidFill>
                  <a:srgbClr val="22211E"/>
                </a:solidFill>
                <a:latin typeface="Glacial Indifference" panose="020B0604020202020204" charset="0"/>
              </a:rPr>
              <a:t>Youtube</a:t>
            </a:r>
            <a:r>
              <a:rPr lang="en-US" sz="1800" spc="43" dirty="0">
                <a:solidFill>
                  <a:srgbClr val="22211E"/>
                </a:solidFill>
                <a:latin typeface="Glacial Indifference" panose="020B0604020202020204" charset="0"/>
              </a:rPr>
              <a:t>. https://www.youtube.com/watch?v=ipVxxxqwBQw</a:t>
            </a:r>
          </a:p>
          <a:p>
            <a:pPr>
              <a:lnSpc>
                <a:spcPts val="2520"/>
              </a:lnSpc>
            </a:pPr>
            <a:r>
              <a:rPr lang="en-US" sz="1800" spc="43" dirty="0">
                <a:solidFill>
                  <a:srgbClr val="22211E"/>
                </a:solidFill>
                <a:latin typeface="Glacial Indifference" panose="020B0604020202020204" charset="0"/>
              </a:rPr>
              <a:t>•</a:t>
            </a:r>
            <a:r>
              <a:rPr lang="en-CA" b="0" i="0" dirty="0">
                <a:solidFill>
                  <a:srgbClr val="212529"/>
                </a:solidFill>
                <a:effectLst/>
                <a:latin typeface="Glacial Indifference" panose="020B0604020202020204" charset="0"/>
              </a:rPr>
              <a:t>Neill, Pippa</a:t>
            </a:r>
            <a:r>
              <a:rPr lang="en-US" sz="1800" spc="43" dirty="0">
                <a:solidFill>
                  <a:srgbClr val="22211E"/>
                </a:solidFill>
                <a:latin typeface="Glacial Indifference" panose="020B0604020202020204" charset="0"/>
              </a:rPr>
              <a:t>. (2020, February 12). </a:t>
            </a:r>
            <a:r>
              <a:rPr lang="en-US" sz="1800" i="1" spc="43" dirty="0">
                <a:solidFill>
                  <a:srgbClr val="22211E"/>
                </a:solidFill>
                <a:latin typeface="Glacial Indifference" panose="020B0604020202020204" charset="0"/>
              </a:rPr>
              <a:t>Air pollution from fossil fuels costs the global economy $8bn a day</a:t>
            </a:r>
            <a:r>
              <a:rPr lang="en-US" sz="1800" spc="43" dirty="0">
                <a:solidFill>
                  <a:srgbClr val="22211E"/>
                </a:solidFill>
                <a:latin typeface="Glacial Indifference" panose="020B0604020202020204" charset="0"/>
              </a:rPr>
              <a:t>. Air quality news.com. https://airqualitynews.com/industrial/air-pollution-from-fossil-fuels-costs-the-global-economy-8bn-a-day/</a:t>
            </a:r>
          </a:p>
          <a:p>
            <a:pPr>
              <a:lnSpc>
                <a:spcPts val="2520"/>
              </a:lnSpc>
            </a:pPr>
            <a:r>
              <a:rPr lang="en-US" sz="1800" spc="43" dirty="0">
                <a:solidFill>
                  <a:srgbClr val="22211E"/>
                </a:solidFill>
                <a:latin typeface="Glacial Indifference" panose="020B0604020202020204" charset="0"/>
              </a:rPr>
              <a:t>• SIMMONS, RASHAD. (2023, March 3). </a:t>
            </a:r>
            <a:r>
              <a:rPr lang="en-US" sz="1800" i="1" spc="43" dirty="0">
                <a:solidFill>
                  <a:srgbClr val="22211E"/>
                </a:solidFill>
                <a:latin typeface="Glacial Indifference" panose="020B0604020202020204" charset="0"/>
              </a:rPr>
              <a:t>Global carbon dioxide emissions reached new highs in 2022: report</a:t>
            </a:r>
            <a:r>
              <a:rPr lang="en-US" sz="1800" spc="43" dirty="0">
                <a:solidFill>
                  <a:srgbClr val="22211E"/>
                </a:solidFill>
                <a:latin typeface="Glacial Indifference" panose="020B0604020202020204" charset="0"/>
              </a:rPr>
              <a:t>. The Hill.</a:t>
            </a:r>
            <a:r>
              <a:rPr lang="en-US" sz="1800" i="1" spc="43" dirty="0">
                <a:solidFill>
                  <a:srgbClr val="22211E"/>
                </a:solidFill>
                <a:latin typeface="Glacial Indifference" panose="020B0604020202020204" charset="0"/>
              </a:rPr>
              <a:t> </a:t>
            </a:r>
            <a:r>
              <a:rPr lang="en-US" sz="1800" spc="43" dirty="0">
                <a:solidFill>
                  <a:srgbClr val="22211E"/>
                </a:solidFill>
                <a:latin typeface="Glacial Indifference" panose="020B0604020202020204" charset="0"/>
              </a:rPr>
              <a:t>https://thehill.com/policy/energy-environment/3882651-global-carbon-dioxide-emissions-reached-new-highs-in-2022-report/</a:t>
            </a:r>
            <a:endParaRPr lang="en-US" sz="1800" spc="43" dirty="0">
              <a:latin typeface="Glacial Indifference" panose="020B0604020202020204" charset="0"/>
            </a:endParaRPr>
          </a:p>
          <a:p>
            <a:pPr>
              <a:lnSpc>
                <a:spcPts val="2520"/>
              </a:lnSpc>
            </a:pPr>
            <a:r>
              <a:rPr lang="en-US" sz="1800" spc="43" dirty="0">
                <a:solidFill>
                  <a:srgbClr val="22211E"/>
                </a:solidFill>
                <a:latin typeface="Glacial Indifference" panose="020B0604020202020204" charset="0"/>
              </a:rPr>
              <a:t>• </a:t>
            </a:r>
            <a:r>
              <a:rPr lang="en-CA" b="0" i="0" strike="noStrike" dirty="0">
                <a:effectLst/>
                <a:latin typeface="Glacial Indifference" panose="020B0604020202020204" charset="0"/>
              </a:rPr>
              <a:t>Suzuki, David. </a:t>
            </a:r>
            <a:r>
              <a:rPr lang="en-CA" b="0" i="0" dirty="0">
                <a:effectLst/>
                <a:latin typeface="Glacial Indifference" panose="020B0604020202020204" charset="0"/>
              </a:rPr>
              <a:t>(2023, April 12). </a:t>
            </a:r>
            <a:r>
              <a:rPr lang="en-US" b="0" i="1" dirty="0">
                <a:effectLst/>
                <a:latin typeface="Glacial Indifference" panose="020B0604020202020204" charset="0"/>
              </a:rPr>
              <a:t>COLUMN: Who pays the hidden, </a:t>
            </a:r>
            <a:r>
              <a:rPr lang="en-US" b="0" i="1" dirty="0" err="1">
                <a:effectLst/>
                <a:latin typeface="Glacial Indifference" panose="020B0604020202020204" charset="0"/>
              </a:rPr>
              <a:t>exhorbitant</a:t>
            </a:r>
            <a:r>
              <a:rPr lang="en-US" b="0" i="1" dirty="0">
                <a:effectLst/>
                <a:latin typeface="Glacial Indifference" panose="020B0604020202020204" charset="0"/>
              </a:rPr>
              <a:t> costs of fossil </a:t>
            </a:r>
            <a:r>
              <a:rPr lang="en-US" b="0" dirty="0">
                <a:effectLst/>
                <a:latin typeface="Glacial Indifference" panose="020B0604020202020204" charset="0"/>
              </a:rPr>
              <a:t>fuels. </a:t>
            </a:r>
            <a:r>
              <a:rPr lang="en-US" b="0" dirty="0" err="1">
                <a:effectLst/>
                <a:latin typeface="Glacial Indifference" panose="020B0604020202020204" charset="0"/>
              </a:rPr>
              <a:t>Rossland</a:t>
            </a:r>
            <a:r>
              <a:rPr lang="en-US" b="0" dirty="0">
                <a:effectLst/>
                <a:latin typeface="Glacial Indifference" panose="020B0604020202020204" charset="0"/>
              </a:rPr>
              <a:t> Telegraph. </a:t>
            </a:r>
            <a:r>
              <a:rPr lang="en-US" sz="1800" spc="43" dirty="0">
                <a:solidFill>
                  <a:srgbClr val="22211E"/>
                </a:solidFill>
                <a:latin typeface="Glacial Indifference" panose="020B0604020202020204" charset="0"/>
              </a:rPr>
              <a:t>https://rosslandtelegraph.com/2023/04/12/column-who-pays-hidden-exhorbitant-costs-fossil-fuels/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CAB4"/>
        </a:solidFill>
        <a:effectLst/>
      </p:bgPr>
    </p:bg>
    <p:spTree>
      <p:nvGrpSpPr>
        <p:cNvPr id="1" name=""/>
        <p:cNvGrpSpPr/>
        <p:nvPr/>
      </p:nvGrpSpPr>
      <p:grpSpPr>
        <a:xfrm>
          <a:off x="0" y="0"/>
          <a:ext cx="0" cy="0"/>
          <a:chOff x="0" y="0"/>
          <a:chExt cx="0" cy="0"/>
        </a:xfrm>
      </p:grpSpPr>
      <p:sp>
        <p:nvSpPr>
          <p:cNvPr id="2" name="TextBox 2"/>
          <p:cNvSpPr txBox="1"/>
          <p:nvPr/>
        </p:nvSpPr>
        <p:spPr>
          <a:xfrm>
            <a:off x="4239108" y="3846935"/>
            <a:ext cx="8013517" cy="1713418"/>
          </a:xfrm>
          <a:prstGeom prst="rect">
            <a:avLst/>
          </a:prstGeom>
        </p:spPr>
        <p:txBody>
          <a:bodyPr lIns="0" tIns="0" rIns="0" bIns="0" rtlCol="0" anchor="t">
            <a:spAutoFit/>
          </a:bodyPr>
          <a:lstStyle/>
          <a:p>
            <a:pPr>
              <a:lnSpc>
                <a:spcPts val="3421"/>
              </a:lnSpc>
            </a:pPr>
            <a:r>
              <a:rPr lang="en-US" sz="2443" spc="173" dirty="0">
                <a:solidFill>
                  <a:srgbClr val="1A1A1A"/>
                </a:solidFill>
                <a:latin typeface="Glacial Indifference"/>
              </a:rPr>
              <a:t>•Analyze the factors that contribute to CO₂ emissions.</a:t>
            </a:r>
          </a:p>
          <a:p>
            <a:pPr>
              <a:lnSpc>
                <a:spcPts val="3421"/>
              </a:lnSpc>
            </a:pPr>
            <a:endParaRPr lang="en-US" sz="2443" spc="173" dirty="0">
              <a:solidFill>
                <a:srgbClr val="1A1A1A"/>
              </a:solidFill>
              <a:latin typeface="Glacial Indifference"/>
            </a:endParaRPr>
          </a:p>
          <a:p>
            <a:pPr>
              <a:lnSpc>
                <a:spcPts val="3421"/>
              </a:lnSpc>
              <a:spcBef>
                <a:spcPct val="0"/>
              </a:spcBef>
            </a:pPr>
            <a:endParaRPr lang="en-US" sz="2443" spc="173" dirty="0">
              <a:solidFill>
                <a:srgbClr val="1A1A1A"/>
              </a:solidFill>
              <a:latin typeface="Glacial Indifference"/>
            </a:endParaRPr>
          </a:p>
        </p:txBody>
      </p:sp>
      <p:sp>
        <p:nvSpPr>
          <p:cNvPr id="3" name="Freeform 3"/>
          <p:cNvSpPr/>
          <p:nvPr/>
        </p:nvSpPr>
        <p:spPr>
          <a:xfrm>
            <a:off x="-4126608" y="4703644"/>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4" name="Freeform 4"/>
          <p:cNvSpPr/>
          <p:nvPr/>
        </p:nvSpPr>
        <p:spPr>
          <a:xfrm>
            <a:off x="13681521" y="-230850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8999"/>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CA"/>
          </a:p>
        </p:txBody>
      </p:sp>
      <p:sp>
        <p:nvSpPr>
          <p:cNvPr id="5" name="TextBox 5"/>
          <p:cNvSpPr txBox="1"/>
          <p:nvPr/>
        </p:nvSpPr>
        <p:spPr>
          <a:xfrm>
            <a:off x="2258740" y="1387942"/>
            <a:ext cx="14581460" cy="1101135"/>
          </a:xfrm>
          <a:prstGeom prst="rect">
            <a:avLst/>
          </a:prstGeom>
        </p:spPr>
        <p:txBody>
          <a:bodyPr wrap="square" lIns="0" tIns="0" rIns="0" bIns="0" rtlCol="0" anchor="t">
            <a:spAutoFit/>
          </a:bodyPr>
          <a:lstStyle/>
          <a:p>
            <a:pPr marL="0" lvl="0" indent="0" algn="ctr">
              <a:lnSpc>
                <a:spcPts val="9265"/>
              </a:lnSpc>
              <a:spcBef>
                <a:spcPct val="0"/>
              </a:spcBef>
            </a:pPr>
            <a:r>
              <a:rPr lang="en-US" sz="6617" spc="430" dirty="0">
                <a:solidFill>
                  <a:srgbClr val="1A1A1A"/>
                </a:solidFill>
                <a:latin typeface="Alata"/>
              </a:rPr>
              <a:t>Purpose of project</a:t>
            </a:r>
          </a:p>
        </p:txBody>
      </p:sp>
      <p:sp>
        <p:nvSpPr>
          <p:cNvPr id="6" name="TextBox 6"/>
          <p:cNvSpPr txBox="1"/>
          <p:nvPr/>
        </p:nvSpPr>
        <p:spPr>
          <a:xfrm>
            <a:off x="4243797" y="5418735"/>
            <a:ext cx="8013517" cy="1269225"/>
          </a:xfrm>
          <a:prstGeom prst="rect">
            <a:avLst/>
          </a:prstGeom>
        </p:spPr>
        <p:txBody>
          <a:bodyPr lIns="0" tIns="0" rIns="0" bIns="0" rtlCol="0" anchor="t">
            <a:spAutoFit/>
          </a:bodyPr>
          <a:lstStyle/>
          <a:p>
            <a:pPr>
              <a:lnSpc>
                <a:spcPts val="3421"/>
              </a:lnSpc>
            </a:pPr>
            <a:r>
              <a:rPr lang="en-US" sz="2443" spc="173" dirty="0">
                <a:solidFill>
                  <a:srgbClr val="1A1A1A"/>
                </a:solidFill>
                <a:latin typeface="Glacial Indifference"/>
              </a:rPr>
              <a:t>•Compare the CO₂ emissions per country. </a:t>
            </a:r>
          </a:p>
          <a:p>
            <a:pPr>
              <a:lnSpc>
                <a:spcPts val="3421"/>
              </a:lnSpc>
            </a:pPr>
            <a:endParaRPr lang="en-US" sz="2443" spc="173" dirty="0">
              <a:solidFill>
                <a:srgbClr val="1A1A1A"/>
              </a:solidFill>
              <a:latin typeface="Glacial Indifference"/>
            </a:endParaRPr>
          </a:p>
          <a:p>
            <a:pPr>
              <a:lnSpc>
                <a:spcPts val="3421"/>
              </a:lnSpc>
              <a:spcBef>
                <a:spcPct val="0"/>
              </a:spcBef>
            </a:pPr>
            <a:endParaRPr lang="en-US" sz="2443" spc="173" dirty="0">
              <a:solidFill>
                <a:srgbClr val="1A1A1A"/>
              </a:solidFill>
              <a:latin typeface="Glacial Indifference"/>
            </a:endParaRPr>
          </a:p>
        </p:txBody>
      </p:sp>
      <p:sp>
        <p:nvSpPr>
          <p:cNvPr id="7" name="TextBox 7"/>
          <p:cNvSpPr txBox="1"/>
          <p:nvPr/>
        </p:nvSpPr>
        <p:spPr>
          <a:xfrm>
            <a:off x="4239108" y="7036421"/>
            <a:ext cx="8013517" cy="413445"/>
          </a:xfrm>
          <a:prstGeom prst="rect">
            <a:avLst/>
          </a:prstGeom>
        </p:spPr>
        <p:txBody>
          <a:bodyPr lIns="0" tIns="0" rIns="0" bIns="0" rtlCol="0" anchor="t">
            <a:spAutoFit/>
          </a:bodyPr>
          <a:lstStyle/>
          <a:p>
            <a:pPr>
              <a:lnSpc>
                <a:spcPts val="3421"/>
              </a:lnSpc>
              <a:spcBef>
                <a:spcPct val="0"/>
              </a:spcBef>
            </a:pPr>
            <a:r>
              <a:rPr lang="en-US" sz="2443" spc="173" dirty="0">
                <a:solidFill>
                  <a:srgbClr val="1A1A1A"/>
                </a:solidFill>
                <a:latin typeface="Glacial Indifference"/>
              </a:rPr>
              <a:t>•Predict the impact of CO₂ emissions.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7917E"/>
        </a:solidFill>
        <a:effectLst/>
      </p:bgPr>
    </p:bg>
    <p:spTree>
      <p:nvGrpSpPr>
        <p:cNvPr id="1" name=""/>
        <p:cNvGrpSpPr/>
        <p:nvPr/>
      </p:nvGrpSpPr>
      <p:grpSpPr>
        <a:xfrm>
          <a:off x="0" y="0"/>
          <a:ext cx="0" cy="0"/>
          <a:chOff x="0" y="0"/>
          <a:chExt cx="0" cy="0"/>
        </a:xfrm>
      </p:grpSpPr>
      <p:sp>
        <p:nvSpPr>
          <p:cNvPr id="2" name="Freeform 2"/>
          <p:cNvSpPr/>
          <p:nvPr/>
        </p:nvSpPr>
        <p:spPr>
          <a:xfrm rot="7583472">
            <a:off x="11639210" y="-2594824"/>
            <a:ext cx="11240180" cy="5872994"/>
          </a:xfrm>
          <a:custGeom>
            <a:avLst/>
            <a:gdLst/>
            <a:ahLst/>
            <a:cxnLst/>
            <a:rect l="l" t="t" r="r" b="b"/>
            <a:pathLst>
              <a:path w="11240180" h="5872994">
                <a:moveTo>
                  <a:pt x="0" y="0"/>
                </a:moveTo>
                <a:lnTo>
                  <a:pt x="11240180" y="0"/>
                </a:lnTo>
                <a:lnTo>
                  <a:pt x="11240180" y="5872994"/>
                </a:lnTo>
                <a:lnTo>
                  <a:pt x="0" y="5872994"/>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3" name="Freeform 3"/>
          <p:cNvSpPr/>
          <p:nvPr/>
        </p:nvSpPr>
        <p:spPr>
          <a:xfrm rot="7583472">
            <a:off x="-4564475" y="298627"/>
            <a:ext cx="8002796" cy="4181461"/>
          </a:xfrm>
          <a:custGeom>
            <a:avLst/>
            <a:gdLst/>
            <a:ahLst/>
            <a:cxnLst/>
            <a:rect l="l" t="t" r="r" b="b"/>
            <a:pathLst>
              <a:path w="8002796" h="4181461">
                <a:moveTo>
                  <a:pt x="0" y="0"/>
                </a:moveTo>
                <a:lnTo>
                  <a:pt x="8002796" y="0"/>
                </a:lnTo>
                <a:lnTo>
                  <a:pt x="8002796" y="4181461"/>
                </a:lnTo>
                <a:lnTo>
                  <a:pt x="0" y="4181461"/>
                </a:lnTo>
                <a:lnTo>
                  <a:pt x="0" y="0"/>
                </a:lnTo>
                <a:close/>
              </a:path>
            </a:pathLst>
          </a:custGeom>
          <a:blipFill>
            <a:blip r:embed="rId2">
              <a:alphaModFix amt="9999"/>
              <a:extLst>
                <a:ext uri="{96DAC541-7B7A-43D3-8B79-37D633B846F1}">
                  <asvg:svgBlip xmlns:asvg="http://schemas.microsoft.com/office/drawing/2016/SVG/main" r:embed="rId3"/>
                </a:ext>
              </a:extLst>
            </a:blip>
            <a:stretch>
              <a:fillRect/>
            </a:stretch>
          </a:blipFill>
          <a:ln cap="sq">
            <a:noFill/>
            <a:prstDash val="solid"/>
            <a:miter/>
          </a:ln>
        </p:spPr>
      </p:sp>
      <p:sp>
        <p:nvSpPr>
          <p:cNvPr id="4" name="Freeform 4"/>
          <p:cNvSpPr/>
          <p:nvPr/>
        </p:nvSpPr>
        <p:spPr>
          <a:xfrm>
            <a:off x="9690206" y="2818136"/>
            <a:ext cx="5364505" cy="5717703"/>
          </a:xfrm>
          <a:custGeom>
            <a:avLst/>
            <a:gdLst/>
            <a:ahLst/>
            <a:cxnLst/>
            <a:rect l="l" t="t" r="r" b="b"/>
            <a:pathLst>
              <a:path w="5364505" h="5717703">
                <a:moveTo>
                  <a:pt x="0" y="0"/>
                </a:moveTo>
                <a:lnTo>
                  <a:pt x="5364506" y="0"/>
                </a:lnTo>
                <a:lnTo>
                  <a:pt x="5364506" y="5717703"/>
                </a:lnTo>
                <a:lnTo>
                  <a:pt x="0" y="5717703"/>
                </a:lnTo>
                <a:lnTo>
                  <a:pt x="0" y="0"/>
                </a:lnTo>
                <a:close/>
              </a:path>
            </a:pathLst>
          </a:custGeom>
          <a:blipFill>
            <a:blip r:embed="rId4">
              <a:alphaModFix amt="15000"/>
              <a:extLst>
                <a:ext uri="{96DAC541-7B7A-43D3-8B79-37D633B846F1}">
                  <asvg:svgBlip xmlns:asvg="http://schemas.microsoft.com/office/drawing/2016/SVG/main" r:embed="rId5"/>
                </a:ext>
              </a:extLst>
            </a:blip>
            <a:stretch>
              <a:fillRect r="-61565" b="-49879"/>
            </a:stretch>
          </a:blipFill>
          <a:ln cap="sq">
            <a:noFill/>
            <a:prstDash val="solid"/>
            <a:miter/>
          </a:ln>
        </p:spPr>
      </p:sp>
      <p:sp>
        <p:nvSpPr>
          <p:cNvPr id="5" name="Freeform 5"/>
          <p:cNvSpPr/>
          <p:nvPr/>
        </p:nvSpPr>
        <p:spPr>
          <a:xfrm>
            <a:off x="497886" y="404248"/>
            <a:ext cx="7114494" cy="9478505"/>
          </a:xfrm>
          <a:custGeom>
            <a:avLst/>
            <a:gdLst/>
            <a:ahLst/>
            <a:cxnLst/>
            <a:rect l="l" t="t" r="r" b="b"/>
            <a:pathLst>
              <a:path w="7114494" h="9478505">
                <a:moveTo>
                  <a:pt x="0" y="0"/>
                </a:moveTo>
                <a:lnTo>
                  <a:pt x="7114494" y="0"/>
                </a:lnTo>
                <a:lnTo>
                  <a:pt x="7114494" y="9478504"/>
                </a:lnTo>
                <a:lnTo>
                  <a:pt x="0" y="9478504"/>
                </a:lnTo>
                <a:lnTo>
                  <a:pt x="0" y="0"/>
                </a:lnTo>
                <a:close/>
              </a:path>
            </a:pathLst>
          </a:custGeom>
          <a:blipFill>
            <a:blip r:embed="rId6"/>
            <a:stretch>
              <a:fillRect/>
            </a:stretch>
          </a:blipFill>
        </p:spPr>
      </p:sp>
      <p:sp>
        <p:nvSpPr>
          <p:cNvPr id="6" name="TextBox 6"/>
          <p:cNvSpPr txBox="1"/>
          <p:nvPr/>
        </p:nvSpPr>
        <p:spPr>
          <a:xfrm>
            <a:off x="8763000" y="2505710"/>
            <a:ext cx="8526057" cy="7332007"/>
          </a:xfrm>
          <a:prstGeom prst="rect">
            <a:avLst/>
          </a:prstGeom>
        </p:spPr>
        <p:txBody>
          <a:bodyPr lIns="0" tIns="0" rIns="0" bIns="0" rtlCol="0" anchor="t">
            <a:spAutoFit/>
          </a:bodyPr>
          <a:lstStyle/>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000000"/>
                </a:solidFill>
                <a:effectLst/>
                <a:uLnTx/>
                <a:uFillTx/>
                <a:latin typeface="Canva Sans"/>
                <a:ea typeface="+mn-ea"/>
                <a:cs typeface="+mn-cs"/>
              </a:rPr>
              <a:t>Increase of CO₂ emissions over the past 30 years.</a:t>
            </a:r>
          </a:p>
          <a:p>
            <a:pPr marL="0" marR="0" lvl="0" indent="0" algn="l" defTabSz="914400" rtl="0" eaLnBrk="1" fontAlgn="auto" latinLnBrk="0" hangingPunct="1">
              <a:lnSpc>
                <a:spcPts val="4759"/>
              </a:lnSpc>
              <a:spcBef>
                <a:spcPts val="0"/>
              </a:spcBef>
              <a:spcAft>
                <a:spcPts val="0"/>
              </a:spcAft>
              <a:buClrTx/>
              <a:buSzTx/>
              <a:buFontTx/>
              <a:buNone/>
              <a:tabLst/>
              <a:defRPr/>
            </a:pPr>
            <a:r>
              <a:rPr lang="en-US" sz="3399" dirty="0">
                <a:solidFill>
                  <a:srgbClr val="000000"/>
                </a:solidFill>
                <a:latin typeface="Canva Sans"/>
              </a:rPr>
              <a:t>The consequences of </a:t>
            </a:r>
            <a:r>
              <a:rPr kumimoji="0" lang="en-US" sz="3399" b="0" i="0" u="none" strike="noStrike" kern="1200" cap="none" spc="0" normalizeH="0" baseline="0" noProof="0" dirty="0">
                <a:ln>
                  <a:noFill/>
                </a:ln>
                <a:solidFill>
                  <a:srgbClr val="000000"/>
                </a:solidFill>
                <a:effectLst/>
                <a:uLnTx/>
                <a:uFillTx/>
                <a:latin typeface="Canva Sans"/>
                <a:ea typeface="+mn-ea"/>
                <a:cs typeface="+mn-cs"/>
              </a:rPr>
              <a:t>CO₂ emissions have become more visible and severe over recent years, such as heat waves and extreme temperature rises, glaciers melting and the lowest amount of ice ever recorded in the North Pole.</a:t>
            </a:r>
          </a:p>
          <a:p>
            <a:pPr marL="0" marR="0" lvl="0" indent="0" algn="l" defTabSz="914400" rtl="0" eaLnBrk="1" fontAlgn="auto" latinLnBrk="0" hangingPunct="1">
              <a:lnSpc>
                <a:spcPts val="4759"/>
              </a:lnSpc>
              <a:spcBef>
                <a:spcPts val="0"/>
              </a:spcBef>
              <a:spcAft>
                <a:spcPts val="0"/>
              </a:spcAft>
              <a:buClrTx/>
              <a:buSzTx/>
              <a:buFontTx/>
              <a:buNone/>
              <a:tabLst/>
              <a:defRPr/>
            </a:pPr>
            <a:r>
              <a:rPr kumimoji="0" lang="en-US" sz="3399" b="0" i="0" u="none" strike="noStrike" kern="1200" cap="none" spc="0" normalizeH="0" baseline="0" noProof="0" dirty="0">
                <a:ln>
                  <a:noFill/>
                </a:ln>
                <a:solidFill>
                  <a:srgbClr val="000000"/>
                </a:solidFill>
                <a:effectLst/>
                <a:uLnTx/>
                <a:uFillTx/>
                <a:latin typeface="Canva Sans"/>
                <a:ea typeface="+mn-ea"/>
                <a:cs typeface="+mn-cs"/>
              </a:rPr>
              <a:t>Impact on climate change which led to an increase in the number of annual natural disasters</a:t>
            </a:r>
          </a:p>
          <a:p>
            <a:pPr marL="0" marR="0" lvl="0" indent="0" algn="l" defTabSz="914400" rtl="0" eaLnBrk="1" fontAlgn="auto" latinLnBrk="0" hangingPunct="1">
              <a:lnSpc>
                <a:spcPts val="4759"/>
              </a:lnSpc>
              <a:spcBef>
                <a:spcPts val="0"/>
              </a:spcBef>
              <a:spcAft>
                <a:spcPts val="0"/>
              </a:spcAft>
              <a:buClrTx/>
              <a:buSzTx/>
              <a:buFontTx/>
              <a:buNone/>
              <a:tabLst/>
              <a:defRPr/>
            </a:pPr>
            <a:endParaRPr kumimoji="0" lang="en-US" sz="3399" b="0" i="0" u="none" strike="noStrike" kern="1200" cap="none" spc="0" normalizeH="0" baseline="0" noProof="0" dirty="0">
              <a:ln>
                <a:noFill/>
              </a:ln>
              <a:solidFill>
                <a:srgbClr val="000000"/>
              </a:solidFill>
              <a:effectLst/>
              <a:uLnTx/>
              <a:uFillTx/>
              <a:latin typeface="Canva Sans"/>
              <a:ea typeface="+mn-ea"/>
              <a:cs typeface="+mn-cs"/>
            </a:endParaRPr>
          </a:p>
        </p:txBody>
      </p:sp>
      <p:sp>
        <p:nvSpPr>
          <p:cNvPr id="7" name="TextBox 7"/>
          <p:cNvSpPr txBox="1"/>
          <p:nvPr/>
        </p:nvSpPr>
        <p:spPr>
          <a:xfrm>
            <a:off x="8229600" y="577842"/>
            <a:ext cx="9377214" cy="1052196"/>
          </a:xfrm>
          <a:prstGeom prst="rect">
            <a:avLst/>
          </a:prstGeom>
        </p:spPr>
        <p:txBody>
          <a:bodyPr lIns="0" tIns="0" rIns="0" bIns="0" rtlCol="0" anchor="t">
            <a:spAutoFit/>
          </a:bodyPr>
          <a:lstStyle/>
          <a:p>
            <a:pPr marL="0" marR="0" lvl="0" indent="0" algn="ctr" defTabSz="914400" rtl="0" eaLnBrk="1" fontAlgn="auto" latinLnBrk="0" hangingPunct="1">
              <a:lnSpc>
                <a:spcPts val="8679"/>
              </a:lnSpc>
              <a:spcBef>
                <a:spcPts val="0"/>
              </a:spcBef>
              <a:spcAft>
                <a:spcPts val="0"/>
              </a:spcAft>
              <a:buClrTx/>
              <a:buSzTx/>
              <a:buFontTx/>
              <a:buNone/>
              <a:tabLst/>
              <a:defRPr/>
            </a:pPr>
            <a:r>
              <a:rPr kumimoji="0" lang="en-US" sz="6199" b="0" i="0" u="none" strike="noStrike" kern="1200" cap="none" spc="0" normalizeH="0" baseline="0" noProof="0" dirty="0">
                <a:ln>
                  <a:noFill/>
                </a:ln>
                <a:solidFill>
                  <a:srgbClr val="000000"/>
                </a:solidFill>
                <a:effectLst/>
                <a:uLnTx/>
                <a:uFillTx/>
                <a:latin typeface="Alata"/>
                <a:ea typeface="+mn-ea"/>
                <a:cs typeface="+mn-cs"/>
              </a:rPr>
              <a:t>OVERVIEW OF PROJECT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9121"/>
            <a:ext cx="18288000" cy="10316121"/>
            <a:chOff x="0" y="0"/>
            <a:chExt cx="4816593" cy="2717003"/>
          </a:xfrm>
        </p:grpSpPr>
        <p:sp>
          <p:nvSpPr>
            <p:cNvPr id="3" name="Freeform 3"/>
            <p:cNvSpPr/>
            <p:nvPr/>
          </p:nvSpPr>
          <p:spPr>
            <a:xfrm>
              <a:off x="0" y="0"/>
              <a:ext cx="4816592" cy="2717003"/>
            </a:xfrm>
            <a:custGeom>
              <a:avLst/>
              <a:gdLst/>
              <a:ahLst/>
              <a:cxnLst/>
              <a:rect l="l" t="t" r="r" b="b"/>
              <a:pathLst>
                <a:path w="4816592" h="2717003">
                  <a:moveTo>
                    <a:pt x="0" y="0"/>
                  </a:moveTo>
                  <a:lnTo>
                    <a:pt x="4816592" y="0"/>
                  </a:lnTo>
                  <a:lnTo>
                    <a:pt x="4816592" y="2717003"/>
                  </a:lnTo>
                  <a:lnTo>
                    <a:pt x="0" y="2717003"/>
                  </a:lnTo>
                  <a:close/>
                </a:path>
              </a:pathLst>
            </a:custGeom>
            <a:solidFill>
              <a:srgbClr val="22211E"/>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4" name="TextBox 4"/>
            <p:cNvSpPr txBox="1"/>
            <p:nvPr/>
          </p:nvSpPr>
          <p:spPr>
            <a:xfrm>
              <a:off x="0" y="-38100"/>
              <a:ext cx="4816593" cy="2755103"/>
            </a:xfrm>
            <a:prstGeom prst="rect">
              <a:avLst/>
            </a:prstGeom>
          </p:spPr>
          <p:txBody>
            <a:bodyPr lIns="50800" tIns="50800" rIns="50800" bIns="50800" rtlCol="0" anchor="ctr"/>
            <a:lstStyle/>
            <a:p>
              <a:pPr marL="0" marR="0" lvl="0" indent="0" algn="ctr" defTabSz="914400" rtl="0" eaLnBrk="1" fontAlgn="auto" latinLnBrk="0" hangingPunct="1">
                <a:lnSpc>
                  <a:spcPts val="2659"/>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5" name="Freeform 5"/>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6" name="Freeform 6"/>
          <p:cNvSpPr/>
          <p:nvPr/>
        </p:nvSpPr>
        <p:spPr>
          <a:xfrm rot="-5400000">
            <a:off x="13268479" y="-771161"/>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7" name="Freeform 7"/>
          <p:cNvSpPr/>
          <p:nvPr/>
        </p:nvSpPr>
        <p:spPr>
          <a:xfrm>
            <a:off x="2702116" y="3006040"/>
            <a:ext cx="13956352" cy="5344986"/>
          </a:xfrm>
          <a:custGeom>
            <a:avLst/>
            <a:gdLst/>
            <a:ahLst/>
            <a:cxnLst/>
            <a:rect l="l" t="t" r="r" b="b"/>
            <a:pathLst>
              <a:path w="13956352" h="5344986">
                <a:moveTo>
                  <a:pt x="0" y="0"/>
                </a:moveTo>
                <a:lnTo>
                  <a:pt x="13956353" y="0"/>
                </a:lnTo>
                <a:lnTo>
                  <a:pt x="13956353" y="5344986"/>
                </a:lnTo>
                <a:lnTo>
                  <a:pt x="0" y="5344986"/>
                </a:lnTo>
                <a:lnTo>
                  <a:pt x="0" y="0"/>
                </a:lnTo>
                <a:close/>
              </a:path>
            </a:pathLst>
          </a:custGeom>
          <a:blipFill>
            <a:blip r:embed="rId4"/>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8" name="TextBox 8"/>
          <p:cNvSpPr txBox="1"/>
          <p:nvPr/>
        </p:nvSpPr>
        <p:spPr>
          <a:xfrm>
            <a:off x="1416791" y="834400"/>
            <a:ext cx="15454417" cy="870128"/>
          </a:xfrm>
          <a:prstGeom prst="rect">
            <a:avLst/>
          </a:prstGeom>
        </p:spPr>
        <p:txBody>
          <a:bodyPr lIns="0" tIns="0" rIns="0" bIns="0" rtlCol="0" anchor="t">
            <a:spAutoFit/>
          </a:bodyPr>
          <a:lstStyle/>
          <a:p>
            <a:pPr marL="0" marR="0" lvl="0" indent="0" algn="ctr" defTabSz="914400" rtl="0" eaLnBrk="1" fontAlgn="auto" latinLnBrk="0" hangingPunct="1">
              <a:lnSpc>
                <a:spcPts val="7165"/>
              </a:lnSpc>
              <a:spcBef>
                <a:spcPct val="0"/>
              </a:spcBef>
              <a:spcAft>
                <a:spcPts val="0"/>
              </a:spcAft>
              <a:buClrTx/>
              <a:buSzTx/>
              <a:buFontTx/>
              <a:buNone/>
              <a:tabLst/>
              <a:defRPr/>
            </a:pPr>
            <a:r>
              <a:rPr kumimoji="0" lang="en-US" sz="5118" b="0" i="0" u="none" strike="noStrike" kern="1200" cap="none" spc="332" normalizeH="0" baseline="0" noProof="0" dirty="0">
                <a:ln>
                  <a:noFill/>
                </a:ln>
                <a:solidFill>
                  <a:srgbClr val="FFFFFF"/>
                </a:solidFill>
                <a:effectLst/>
                <a:uLnTx/>
                <a:uFillTx/>
                <a:latin typeface="Alata"/>
                <a:ea typeface="+mn-ea"/>
                <a:cs typeface="+mn-cs"/>
              </a:rPr>
              <a:t>Total CO₂ emissions over past 50 years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2F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97525" cy="5923981"/>
            <a:chOff x="0" y="0"/>
            <a:chExt cx="24396700" cy="7898641"/>
          </a:xfrm>
        </p:grpSpPr>
        <p:pic>
          <p:nvPicPr>
            <p:cNvPr id="3" name="Picture 3"/>
            <p:cNvPicPr>
              <a:picLocks noChangeAspect="1"/>
            </p:cNvPicPr>
            <p:nvPr/>
          </p:nvPicPr>
          <p:blipFill>
            <a:blip r:embed="rId2"/>
            <a:srcRect t="19735" b="19735"/>
            <a:stretch>
              <a:fillRect/>
            </a:stretch>
          </p:blipFill>
          <p:spPr>
            <a:xfrm>
              <a:off x="0" y="0"/>
              <a:ext cx="24396700" cy="7898641"/>
            </a:xfrm>
            <a:prstGeom prst="rect">
              <a:avLst/>
            </a:prstGeom>
          </p:spPr>
        </p:pic>
      </p:grpSp>
      <p:sp>
        <p:nvSpPr>
          <p:cNvPr id="4" name="Freeform 4"/>
          <p:cNvSpPr/>
          <p:nvPr/>
        </p:nvSpPr>
        <p:spPr>
          <a:xfrm>
            <a:off x="17031198" y="764931"/>
            <a:ext cx="456205" cy="263769"/>
          </a:xfrm>
          <a:custGeom>
            <a:avLst/>
            <a:gdLst/>
            <a:ahLst/>
            <a:cxnLst/>
            <a:rect l="l" t="t" r="r" b="b"/>
            <a:pathLst>
              <a:path w="456205" h="263769">
                <a:moveTo>
                  <a:pt x="0" y="0"/>
                </a:moveTo>
                <a:lnTo>
                  <a:pt x="456204" y="0"/>
                </a:lnTo>
                <a:lnTo>
                  <a:pt x="456204" y="263769"/>
                </a:lnTo>
                <a:lnTo>
                  <a:pt x="0" y="2637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nvGrpSpPr>
          <p:cNvPr id="5" name="Group 5"/>
          <p:cNvGrpSpPr/>
          <p:nvPr/>
        </p:nvGrpSpPr>
        <p:grpSpPr>
          <a:xfrm>
            <a:off x="17898006" y="8232317"/>
            <a:ext cx="399519" cy="1025983"/>
            <a:chOff x="0" y="0"/>
            <a:chExt cx="1280047" cy="3287216"/>
          </a:xfrm>
        </p:grpSpPr>
        <p:sp>
          <p:nvSpPr>
            <p:cNvPr id="6" name="Freeform 6"/>
            <p:cNvSpPr/>
            <p:nvPr/>
          </p:nvSpPr>
          <p:spPr>
            <a:xfrm>
              <a:off x="0" y="0"/>
              <a:ext cx="1280047" cy="3287216"/>
            </a:xfrm>
            <a:custGeom>
              <a:avLst/>
              <a:gdLst/>
              <a:ahLst/>
              <a:cxnLst/>
              <a:rect l="l" t="t" r="r" b="b"/>
              <a:pathLst>
                <a:path w="1280047" h="3287216">
                  <a:moveTo>
                    <a:pt x="0" y="0"/>
                  </a:moveTo>
                  <a:lnTo>
                    <a:pt x="1280047" y="0"/>
                  </a:lnTo>
                  <a:lnTo>
                    <a:pt x="1280047" y="3287216"/>
                  </a:lnTo>
                  <a:lnTo>
                    <a:pt x="0" y="3287216"/>
                  </a:lnTo>
                  <a:close/>
                </a:path>
              </a:pathLst>
            </a:custGeom>
            <a:solidFill>
              <a:srgbClr val="171616"/>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7" name="TextBox 7"/>
          <p:cNvSpPr txBox="1"/>
          <p:nvPr/>
        </p:nvSpPr>
        <p:spPr>
          <a:xfrm>
            <a:off x="3185577" y="6377321"/>
            <a:ext cx="12726667" cy="1160781"/>
          </a:xfrm>
          <a:prstGeom prst="rect">
            <a:avLst/>
          </a:prstGeom>
        </p:spPr>
        <p:txBody>
          <a:bodyPr lIns="0" tIns="0" rIns="0" bIns="0" rtlCol="0" anchor="t">
            <a:spAutoFit/>
          </a:bodyPr>
          <a:lstStyle/>
          <a:p>
            <a:pPr marL="0" marR="0" lvl="0" indent="0" algn="ctr" defTabSz="914400" rtl="0" eaLnBrk="1" fontAlgn="auto" latinLnBrk="0" hangingPunct="1">
              <a:lnSpc>
                <a:spcPts val="9519"/>
              </a:lnSpc>
              <a:spcBef>
                <a:spcPct val="0"/>
              </a:spcBef>
              <a:spcAft>
                <a:spcPts val="0"/>
              </a:spcAft>
              <a:buClrTx/>
              <a:buSzTx/>
              <a:buFontTx/>
              <a:buNone/>
              <a:tabLst/>
              <a:defRPr/>
            </a:pPr>
            <a:r>
              <a:rPr kumimoji="0" lang="en-US" sz="6799" b="0" i="0" u="none" strike="noStrike" kern="1200" cap="none" spc="0" normalizeH="0" baseline="0" noProof="0" dirty="0">
                <a:ln>
                  <a:noFill/>
                </a:ln>
                <a:solidFill>
                  <a:srgbClr val="000000"/>
                </a:solidFill>
                <a:effectLst/>
                <a:uLnTx/>
                <a:uFillTx/>
                <a:latin typeface="Alata"/>
                <a:ea typeface="+mn-ea"/>
                <a:cs typeface="+mn-cs"/>
              </a:rPr>
              <a:t>CURRENT CO₂ EMISSIONS</a:t>
            </a:r>
          </a:p>
        </p:txBody>
      </p:sp>
      <p:sp>
        <p:nvSpPr>
          <p:cNvPr id="8" name="TextBox 7">
            <a:extLst>
              <a:ext uri="{FF2B5EF4-FFF2-40B4-BE49-F238E27FC236}">
                <a16:creationId xmlns:a16="http://schemas.microsoft.com/office/drawing/2014/main" id="{C05B0A2E-3B0D-F979-610F-2E6BD6B11838}"/>
              </a:ext>
            </a:extLst>
          </p:cNvPr>
          <p:cNvSpPr txBox="1"/>
          <p:nvPr/>
        </p:nvSpPr>
        <p:spPr>
          <a:xfrm>
            <a:off x="2461086" y="7739874"/>
            <a:ext cx="14815274" cy="984885"/>
          </a:xfrm>
          <a:prstGeom prst="rect">
            <a:avLst/>
          </a:prstGeom>
          <a:noFill/>
        </p:spPr>
        <p:txBody>
          <a:bodyPr wrap="none" rtlCol="0">
            <a:spAutoFit/>
          </a:bodyPr>
          <a:lstStyle/>
          <a:p>
            <a:r>
              <a:rPr lang="en-US" sz="4000" b="0" dirty="0">
                <a:effectLst/>
                <a:latin typeface="Alata" panose="020B0604020202020204" charset="0"/>
              </a:rPr>
              <a:t>Which countries are responsible for the current </a:t>
            </a:r>
            <a:r>
              <a:rPr kumimoji="0" lang="en-US" sz="4000" b="0" u="none" strike="noStrike" kern="1200" cap="none" spc="0" normalizeH="0" baseline="0" noProof="0" dirty="0">
                <a:ln>
                  <a:noFill/>
                </a:ln>
                <a:solidFill>
                  <a:srgbClr val="000000"/>
                </a:solidFill>
                <a:effectLst/>
                <a:uLnTx/>
                <a:uFillTx/>
                <a:latin typeface="Alata"/>
                <a:ea typeface="+mn-ea"/>
                <a:cs typeface="+mn-cs"/>
              </a:rPr>
              <a:t>CO₂ emissions</a:t>
            </a:r>
            <a:r>
              <a:rPr lang="en-US" sz="4000" b="0" dirty="0">
                <a:effectLst/>
                <a:latin typeface="Alata" panose="020B0604020202020204" charset="0"/>
              </a:rPr>
              <a:t>?</a:t>
            </a:r>
          </a:p>
          <a:p>
            <a:endParaRPr lang="en-CA"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37264"/>
        </a:solidFill>
        <a:effectLst/>
      </p:bgPr>
    </p:bg>
    <p:spTree>
      <p:nvGrpSpPr>
        <p:cNvPr id="1" name=""/>
        <p:cNvGrpSpPr/>
        <p:nvPr/>
      </p:nvGrpSpPr>
      <p:grpSpPr>
        <a:xfrm>
          <a:off x="0" y="0"/>
          <a:ext cx="0" cy="0"/>
          <a:chOff x="0" y="0"/>
          <a:chExt cx="0" cy="0"/>
        </a:xfrm>
      </p:grpSpPr>
      <p:sp>
        <p:nvSpPr>
          <p:cNvPr id="2" name="Freeform 2"/>
          <p:cNvSpPr/>
          <p:nvPr/>
        </p:nvSpPr>
        <p:spPr>
          <a:xfrm>
            <a:off x="11618316" y="5649911"/>
            <a:ext cx="9379701" cy="9274179"/>
          </a:xfrm>
          <a:custGeom>
            <a:avLst/>
            <a:gdLst/>
            <a:ahLst/>
            <a:cxnLst/>
            <a:rect l="l" t="t" r="r" b="b"/>
            <a:pathLst>
              <a:path w="9379701" h="9274179">
                <a:moveTo>
                  <a:pt x="0" y="0"/>
                </a:moveTo>
                <a:lnTo>
                  <a:pt x="9379701" y="0"/>
                </a:lnTo>
                <a:lnTo>
                  <a:pt x="9379701" y="9274178"/>
                </a:lnTo>
                <a:lnTo>
                  <a:pt x="0" y="9274178"/>
                </a:lnTo>
                <a:lnTo>
                  <a:pt x="0" y="0"/>
                </a:lnTo>
                <a:close/>
              </a:path>
            </a:pathLst>
          </a:custGeom>
          <a:blipFill>
            <a:blip r:embed="rId3">
              <a:alphaModFix amt="9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3" name="Freeform 3"/>
          <p:cNvSpPr/>
          <p:nvPr/>
        </p:nvSpPr>
        <p:spPr>
          <a:xfrm>
            <a:off x="14839129" y="-308442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3">
              <a:alphaModFix amt="20999"/>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CA"/>
          </a:p>
        </p:txBody>
      </p:sp>
      <p:sp>
        <p:nvSpPr>
          <p:cNvPr id="4" name="Freeform 4"/>
          <p:cNvSpPr/>
          <p:nvPr/>
        </p:nvSpPr>
        <p:spPr>
          <a:xfrm>
            <a:off x="0" y="-7939"/>
            <a:ext cx="13726420" cy="10294939"/>
          </a:xfrm>
          <a:custGeom>
            <a:avLst/>
            <a:gdLst/>
            <a:ahLst/>
            <a:cxnLst/>
            <a:rect l="l" t="t" r="r" b="b"/>
            <a:pathLst>
              <a:path w="13726420" h="10294939">
                <a:moveTo>
                  <a:pt x="0" y="0"/>
                </a:moveTo>
                <a:lnTo>
                  <a:pt x="13726420" y="0"/>
                </a:lnTo>
                <a:lnTo>
                  <a:pt x="13726420" y="10294939"/>
                </a:lnTo>
                <a:lnTo>
                  <a:pt x="0" y="10294939"/>
                </a:lnTo>
                <a:lnTo>
                  <a:pt x="0" y="0"/>
                </a:lnTo>
                <a:close/>
              </a:path>
            </a:pathLst>
          </a:custGeom>
          <a:blipFill>
            <a:blip r:embed="rId5"/>
            <a:stretch>
              <a:fillRect l="-24241" t="-12119" b="-12119"/>
            </a:stretch>
          </a:blipFill>
        </p:spPr>
        <p:txBody>
          <a:bodyPr/>
          <a:lstStyle/>
          <a:p>
            <a:endParaRPr lang="en-CA"/>
          </a:p>
        </p:txBody>
      </p:sp>
      <p:sp>
        <p:nvSpPr>
          <p:cNvPr id="5" name="Freeform 5"/>
          <p:cNvSpPr/>
          <p:nvPr/>
        </p:nvSpPr>
        <p:spPr>
          <a:xfrm>
            <a:off x="5906867" y="1714386"/>
            <a:ext cx="5364505" cy="5717703"/>
          </a:xfrm>
          <a:custGeom>
            <a:avLst/>
            <a:gdLst/>
            <a:ahLst/>
            <a:cxnLst/>
            <a:rect l="l" t="t" r="r" b="b"/>
            <a:pathLst>
              <a:path w="5364505" h="5717703">
                <a:moveTo>
                  <a:pt x="0" y="0"/>
                </a:moveTo>
                <a:lnTo>
                  <a:pt x="5364505" y="0"/>
                </a:lnTo>
                <a:lnTo>
                  <a:pt x="5364505" y="5717703"/>
                </a:lnTo>
                <a:lnTo>
                  <a:pt x="0" y="5717703"/>
                </a:lnTo>
                <a:lnTo>
                  <a:pt x="0" y="0"/>
                </a:lnTo>
                <a:close/>
              </a:path>
            </a:pathLst>
          </a:custGeom>
          <a:blipFill>
            <a:blip r:embed="rId3">
              <a:alphaModFix amt="9999"/>
              <a:extLst>
                <a:ext uri="{96DAC541-7B7A-43D3-8B79-37D633B846F1}">
                  <asvg:svgBlip xmlns:asvg="http://schemas.microsoft.com/office/drawing/2016/SVG/main" r:embed="rId4"/>
                </a:ext>
              </a:extLst>
            </a:blip>
            <a:stretch>
              <a:fillRect l="-4040" t="-46672" r="-57525" b="-3207"/>
            </a:stretch>
          </a:blipFill>
          <a:ln cap="sq">
            <a:noFill/>
            <a:prstDash val="solid"/>
            <a:miter/>
          </a:ln>
        </p:spPr>
        <p:txBody>
          <a:bodyPr/>
          <a:lstStyle/>
          <a:p>
            <a:endParaRPr lang="en-CA"/>
          </a:p>
        </p:txBody>
      </p:sp>
      <p:sp>
        <p:nvSpPr>
          <p:cNvPr id="6" name="Freeform 6"/>
          <p:cNvSpPr/>
          <p:nvPr/>
        </p:nvSpPr>
        <p:spPr>
          <a:xfrm>
            <a:off x="0" y="-125938"/>
            <a:ext cx="13726420" cy="10412938"/>
          </a:xfrm>
          <a:custGeom>
            <a:avLst/>
            <a:gdLst/>
            <a:ahLst/>
            <a:cxnLst/>
            <a:rect l="l" t="t" r="r" b="b"/>
            <a:pathLst>
              <a:path w="13726420" h="10412938">
                <a:moveTo>
                  <a:pt x="0" y="0"/>
                </a:moveTo>
                <a:lnTo>
                  <a:pt x="13726420" y="0"/>
                </a:lnTo>
                <a:lnTo>
                  <a:pt x="13726420" y="10412938"/>
                </a:lnTo>
                <a:lnTo>
                  <a:pt x="0" y="10412938"/>
                </a:lnTo>
                <a:lnTo>
                  <a:pt x="0" y="0"/>
                </a:lnTo>
                <a:close/>
              </a:path>
            </a:pathLst>
          </a:custGeom>
          <a:blipFill>
            <a:blip r:embed="rId6"/>
            <a:stretch>
              <a:fillRect l="-7240" r="-9429" b="-3555"/>
            </a:stretch>
          </a:blipFill>
        </p:spPr>
        <p:txBody>
          <a:bodyPr/>
          <a:lstStyle/>
          <a:p>
            <a:endParaRPr lang="en-CA"/>
          </a:p>
        </p:txBody>
      </p:sp>
      <p:grpSp>
        <p:nvGrpSpPr>
          <p:cNvPr id="7" name="Group 7"/>
          <p:cNvGrpSpPr/>
          <p:nvPr/>
        </p:nvGrpSpPr>
        <p:grpSpPr>
          <a:xfrm>
            <a:off x="1752176" y="1470233"/>
            <a:ext cx="10222067" cy="6683525"/>
            <a:chOff x="0" y="0"/>
            <a:chExt cx="2692232" cy="1760270"/>
          </a:xfrm>
        </p:grpSpPr>
        <p:sp>
          <p:nvSpPr>
            <p:cNvPr id="8" name="Freeform 8"/>
            <p:cNvSpPr/>
            <p:nvPr/>
          </p:nvSpPr>
          <p:spPr>
            <a:xfrm>
              <a:off x="0" y="0"/>
              <a:ext cx="2692232" cy="1760270"/>
            </a:xfrm>
            <a:custGeom>
              <a:avLst/>
              <a:gdLst/>
              <a:ahLst/>
              <a:cxnLst/>
              <a:rect l="l" t="t" r="r" b="b"/>
              <a:pathLst>
                <a:path w="2692232" h="1760270">
                  <a:moveTo>
                    <a:pt x="0" y="0"/>
                  </a:moveTo>
                  <a:lnTo>
                    <a:pt x="2692232" y="0"/>
                  </a:lnTo>
                  <a:lnTo>
                    <a:pt x="2692232" y="1760270"/>
                  </a:lnTo>
                  <a:lnTo>
                    <a:pt x="0" y="1760270"/>
                  </a:lnTo>
                  <a:close/>
                </a:path>
              </a:pathLst>
            </a:custGeom>
            <a:solidFill>
              <a:srgbClr val="6D614F"/>
            </a:solidFill>
          </p:spPr>
          <p:txBody>
            <a:bodyPr/>
            <a:lstStyle/>
            <a:p>
              <a:endParaRPr lang="en-CA"/>
            </a:p>
          </p:txBody>
        </p:sp>
        <p:sp>
          <p:nvSpPr>
            <p:cNvPr id="9" name="TextBox 9"/>
            <p:cNvSpPr txBox="1"/>
            <p:nvPr/>
          </p:nvSpPr>
          <p:spPr>
            <a:xfrm>
              <a:off x="0" y="-38100"/>
              <a:ext cx="2692232" cy="179837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1518757" y="1619136"/>
            <a:ext cx="10222067" cy="1811020"/>
          </a:xfrm>
          <a:prstGeom prst="rect">
            <a:avLst/>
          </a:prstGeom>
        </p:spPr>
        <p:txBody>
          <a:bodyPr lIns="0" tIns="0" rIns="0" bIns="0" rtlCol="0" anchor="t">
            <a:spAutoFit/>
          </a:bodyPr>
          <a:lstStyle/>
          <a:p>
            <a:pPr algn="ctr">
              <a:lnSpc>
                <a:spcPts val="7279"/>
              </a:lnSpc>
            </a:pPr>
            <a:r>
              <a:rPr lang="en-US" sz="5199" dirty="0">
                <a:solidFill>
                  <a:schemeClr val="bg1"/>
                </a:solidFill>
                <a:latin typeface="Alata"/>
              </a:rPr>
              <a:t>Current CO₂ emissions </a:t>
            </a:r>
          </a:p>
          <a:p>
            <a:pPr algn="ctr">
              <a:lnSpc>
                <a:spcPts val="7279"/>
              </a:lnSpc>
            </a:pPr>
            <a:r>
              <a:rPr lang="en-US" sz="5199" dirty="0">
                <a:solidFill>
                  <a:schemeClr val="bg1"/>
                </a:solidFill>
                <a:latin typeface="Alata"/>
              </a:rPr>
              <a:t>2010-2022</a:t>
            </a:r>
          </a:p>
        </p:txBody>
      </p:sp>
      <p:sp>
        <p:nvSpPr>
          <p:cNvPr id="11" name="TextBox 11"/>
          <p:cNvSpPr txBox="1"/>
          <p:nvPr/>
        </p:nvSpPr>
        <p:spPr>
          <a:xfrm>
            <a:off x="1826178" y="3703999"/>
            <a:ext cx="9607224" cy="3693319"/>
          </a:xfrm>
          <a:prstGeom prst="rect">
            <a:avLst/>
          </a:prstGeom>
        </p:spPr>
        <p:txBody>
          <a:bodyPr wrap="square" lIns="0" tIns="0" rIns="0" bIns="0" rtlCol="0" anchor="t">
            <a:spAutoFit/>
          </a:bodyPr>
          <a:lstStyle/>
          <a:p>
            <a:pPr marL="342900" indent="-342900">
              <a:buFont typeface="Arial" panose="020B0604020202020204" pitchFamily="34" charset="0"/>
              <a:buChar char="•"/>
            </a:pPr>
            <a:r>
              <a:rPr lang="en-US" sz="2400" dirty="0">
                <a:solidFill>
                  <a:schemeClr val="bg1"/>
                </a:solidFill>
                <a:latin typeface="Glacial Indifference"/>
              </a:rPr>
              <a:t>Although all countries agree on decreasing the CO₂ emissions to reduce the impact on climate change, they do not agree on the countries who are responsible for the CO₂ emissions. </a:t>
            </a:r>
          </a:p>
          <a:p>
            <a:pPr marL="342900" indent="-342900">
              <a:buFont typeface="Arial" panose="020B0604020202020204" pitchFamily="34" charset="0"/>
              <a:buChar char="•"/>
            </a:pPr>
            <a:r>
              <a:rPr lang="en-US" sz="2400" dirty="0">
                <a:solidFill>
                  <a:schemeClr val="bg1"/>
                </a:solidFill>
                <a:latin typeface="Glacial Indifference"/>
              </a:rPr>
              <a:t>Developed countries argue that they are making efforts to reduce CO₂ emissions and developing countries state that they are in fact survival emissions. </a:t>
            </a:r>
          </a:p>
          <a:p>
            <a:pPr marL="342900" indent="-342900">
              <a:buFont typeface="Arial" panose="020B0604020202020204" pitchFamily="34" charset="0"/>
              <a:buChar char="•"/>
            </a:pPr>
            <a:r>
              <a:rPr lang="en-US" sz="2400" dirty="0">
                <a:solidFill>
                  <a:schemeClr val="bg1"/>
                </a:solidFill>
                <a:latin typeface="Glacial Indifference"/>
              </a:rPr>
              <a:t>On the other hand, developing countries argue that the developed countries have historically already caused pollution.</a:t>
            </a:r>
          </a:p>
          <a:p>
            <a:pPr marL="342900" indent="-342900">
              <a:buFont typeface="Arial" panose="020B0604020202020204" pitchFamily="34" charset="0"/>
              <a:buChar char="•"/>
            </a:pPr>
            <a:r>
              <a:rPr lang="en-US" sz="2400" dirty="0">
                <a:solidFill>
                  <a:schemeClr val="bg1"/>
                </a:solidFill>
                <a:latin typeface="Glacial Indifference"/>
              </a:rPr>
              <a:t>Upon analysis, China ranks highest in CO₂ emissions, 11 billion tons. Followed by the United States and India.</a:t>
            </a:r>
          </a:p>
        </p:txBody>
      </p:sp>
      <p:sp>
        <p:nvSpPr>
          <p:cNvPr id="12" name="TextBox 11">
            <a:extLst>
              <a:ext uri="{FF2B5EF4-FFF2-40B4-BE49-F238E27FC236}">
                <a16:creationId xmlns:a16="http://schemas.microsoft.com/office/drawing/2014/main" id="{632C6739-E9AD-4BDE-ABBD-6977C0DC9D0B}"/>
              </a:ext>
            </a:extLst>
          </p:cNvPr>
          <p:cNvSpPr txBox="1"/>
          <p:nvPr/>
        </p:nvSpPr>
        <p:spPr>
          <a:xfrm>
            <a:off x="14630400" y="342900"/>
            <a:ext cx="780983" cy="369332"/>
          </a:xfrm>
          <a:prstGeom prst="rect">
            <a:avLst/>
          </a:prstGeom>
          <a:noFill/>
        </p:spPr>
        <p:txBody>
          <a:bodyPr wrap="none" rtlCol="0">
            <a:spAutoFit/>
          </a:bodyPr>
          <a:lstStyle/>
          <a:p>
            <a:r>
              <a:rPr lang="en-CA" dirty="0"/>
              <a:t>Daniel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a:extLst>
            <a:ext uri="{FF2B5EF4-FFF2-40B4-BE49-F238E27FC236}">
              <a16:creationId xmlns:a16="http://schemas.microsoft.com/office/drawing/2014/main" id="{EA221A86-00C0-45D0-0973-9082608159A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9CA5EF5-7DF8-4CCB-591B-869424B733FB}"/>
              </a:ext>
            </a:extLst>
          </p:cNvPr>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a:extLst>
              <a:ext uri="{FF2B5EF4-FFF2-40B4-BE49-F238E27FC236}">
                <a16:creationId xmlns:a16="http://schemas.microsoft.com/office/drawing/2014/main" id="{1D144219-63DE-6B9C-0870-1EFD20AF5FA4}"/>
              </a:ext>
            </a:extLst>
          </p:cNvPr>
          <p:cNvSpPr/>
          <p:nvPr/>
        </p:nvSpPr>
        <p:spPr>
          <a:xfrm rot="-5400000">
            <a:off x="13410158" y="1666721"/>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a:extLst>
              <a:ext uri="{FF2B5EF4-FFF2-40B4-BE49-F238E27FC236}">
                <a16:creationId xmlns:a16="http://schemas.microsoft.com/office/drawing/2014/main" id="{CF430383-1BE3-3DB1-B729-3275C9CF970F}"/>
              </a:ext>
            </a:extLst>
          </p:cNvPr>
          <p:cNvSpPr txBox="1"/>
          <p:nvPr/>
        </p:nvSpPr>
        <p:spPr>
          <a:xfrm>
            <a:off x="5534246" y="679366"/>
            <a:ext cx="8138783" cy="1490522"/>
          </a:xfrm>
          <a:prstGeom prst="rect">
            <a:avLst/>
          </a:prstGeom>
        </p:spPr>
        <p:txBody>
          <a:bodyPr lIns="0" tIns="0" rIns="0" bIns="0" rtlCol="0" anchor="t">
            <a:spAutoFit/>
          </a:bodyPr>
          <a:lstStyle/>
          <a:p>
            <a:pPr marL="0" marR="0" lvl="0" indent="0" algn="ctr" defTabSz="914400" rtl="0" eaLnBrk="1" fontAlgn="auto" latinLnBrk="0" hangingPunct="1">
              <a:lnSpc>
                <a:spcPts val="6045"/>
              </a:lnSpc>
              <a:spcBef>
                <a:spcPct val="0"/>
              </a:spcBef>
              <a:spcAft>
                <a:spcPts val="0"/>
              </a:spcAft>
              <a:buClrTx/>
              <a:buSzTx/>
              <a:buFontTx/>
              <a:buNone/>
              <a:tabLst/>
              <a:defRPr/>
            </a:pPr>
            <a:r>
              <a:rPr kumimoji="0" lang="en-US" sz="4318" b="0" i="0" u="none" strike="noStrike" kern="1200" cap="none" spc="280" normalizeH="0" baseline="0" noProof="0" dirty="0">
                <a:ln>
                  <a:noFill/>
                </a:ln>
                <a:solidFill>
                  <a:srgbClr val="F2F4F5"/>
                </a:solidFill>
                <a:effectLst/>
                <a:uLnTx/>
                <a:uFillTx/>
                <a:latin typeface="Alata"/>
                <a:ea typeface="+mn-ea"/>
                <a:cs typeface="+mn-cs"/>
              </a:rPr>
              <a:t>Global CO₂ emissions (2010-2022)</a:t>
            </a:r>
          </a:p>
        </p:txBody>
      </p:sp>
      <p:pic>
        <p:nvPicPr>
          <p:cNvPr id="4" name="Content Placeholder 3">
            <a:extLst>
              <a:ext uri="{FF2B5EF4-FFF2-40B4-BE49-F238E27FC236}">
                <a16:creationId xmlns:a16="http://schemas.microsoft.com/office/drawing/2014/main" id="{744D40F5-E388-3449-585E-86E940680B4B}"/>
              </a:ext>
            </a:extLst>
          </p:cNvPr>
          <p:cNvPicPr>
            <a:picLocks noChangeAspect="1"/>
          </p:cNvPicPr>
          <p:nvPr/>
        </p:nvPicPr>
        <p:blipFill>
          <a:blip r:embed="rId4"/>
          <a:stretch>
            <a:fillRect/>
          </a:stretch>
        </p:blipFill>
        <p:spPr>
          <a:xfrm>
            <a:off x="2514600" y="2628900"/>
            <a:ext cx="13792200" cy="5829155"/>
          </a:xfrm>
          <a:prstGeom prst="rect">
            <a:avLst/>
          </a:prstGeom>
        </p:spPr>
      </p:pic>
    </p:spTree>
    <p:extLst>
      <p:ext uri="{BB962C8B-B14F-4D97-AF65-F5344CB8AC3E}">
        <p14:creationId xmlns:p14="http://schemas.microsoft.com/office/powerpoint/2010/main" val="10885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Freeform 2"/>
          <p:cNvSpPr/>
          <p:nvPr/>
        </p:nvSpPr>
        <p:spPr>
          <a:xfrm>
            <a:off x="-4329437" y="4559663"/>
            <a:ext cx="9212958" cy="9109312"/>
          </a:xfrm>
          <a:custGeom>
            <a:avLst/>
            <a:gdLst/>
            <a:ahLst/>
            <a:cxnLst/>
            <a:rect l="l" t="t" r="r" b="b"/>
            <a:pathLst>
              <a:path w="9212958" h="9109312">
                <a:moveTo>
                  <a:pt x="0" y="0"/>
                </a:moveTo>
                <a:lnTo>
                  <a:pt x="9212958" y="0"/>
                </a:lnTo>
                <a:lnTo>
                  <a:pt x="9212958" y="9109312"/>
                </a:lnTo>
                <a:lnTo>
                  <a:pt x="0" y="9109312"/>
                </a:lnTo>
                <a:lnTo>
                  <a:pt x="0" y="0"/>
                </a:lnTo>
                <a:close/>
              </a:path>
            </a:pathLst>
          </a:custGeom>
          <a:blipFill>
            <a:blip r:embed="rId2">
              <a:alphaModFix amt="19999"/>
              <a:extLst>
                <a:ext uri="{96DAC541-7B7A-43D3-8B79-37D633B846F1}">
                  <asvg:svgBlip xmlns:asvg="http://schemas.microsoft.com/office/drawing/2016/SVG/main" r:embed="rId3"/>
                </a:ext>
              </a:extLst>
            </a:blip>
            <a:stretch>
              <a:fillRect/>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3" name="Freeform 3"/>
          <p:cNvSpPr/>
          <p:nvPr/>
        </p:nvSpPr>
        <p:spPr>
          <a:xfrm rot="-5400000">
            <a:off x="13410158" y="1666721"/>
            <a:ext cx="6544563" cy="3211121"/>
          </a:xfrm>
          <a:custGeom>
            <a:avLst/>
            <a:gdLst/>
            <a:ahLst/>
            <a:cxnLst/>
            <a:rect l="l" t="t" r="r" b="b"/>
            <a:pathLst>
              <a:path w="6544563" h="3211121">
                <a:moveTo>
                  <a:pt x="0" y="0"/>
                </a:moveTo>
                <a:lnTo>
                  <a:pt x="6544563" y="0"/>
                </a:lnTo>
                <a:lnTo>
                  <a:pt x="6544563" y="3211121"/>
                </a:lnTo>
                <a:lnTo>
                  <a:pt x="0" y="3211121"/>
                </a:lnTo>
                <a:lnTo>
                  <a:pt x="0" y="0"/>
                </a:lnTo>
                <a:close/>
              </a:path>
            </a:pathLst>
          </a:custGeom>
          <a:blipFill>
            <a:blip r:embed="rId2">
              <a:alphaModFix amt="19999"/>
              <a:extLst>
                <a:ext uri="{96DAC541-7B7A-43D3-8B79-37D633B846F1}">
                  <asvg:svgBlip xmlns:asvg="http://schemas.microsoft.com/office/drawing/2016/SVG/main" r:embed="rId3"/>
                </a:ext>
              </a:extLst>
            </a:blip>
            <a:stretch>
              <a:fillRect b="-101516"/>
            </a:stretch>
          </a:blipFill>
          <a:ln cap="sq">
            <a:noFill/>
            <a:prstDash val="solid"/>
            <a:miter/>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prstClr val="black"/>
              </a:solidFill>
              <a:effectLst/>
              <a:uLnTx/>
              <a:uFillTx/>
              <a:latin typeface="Calibri"/>
              <a:ea typeface="+mn-ea"/>
              <a:cs typeface="+mn-cs"/>
            </a:endParaRPr>
          </a:p>
        </p:txBody>
      </p:sp>
      <p:sp>
        <p:nvSpPr>
          <p:cNvPr id="5" name="TextBox 5"/>
          <p:cNvSpPr txBox="1"/>
          <p:nvPr/>
        </p:nvSpPr>
        <p:spPr>
          <a:xfrm>
            <a:off x="5534246" y="679366"/>
            <a:ext cx="8138783" cy="1490522"/>
          </a:xfrm>
          <a:prstGeom prst="rect">
            <a:avLst/>
          </a:prstGeom>
        </p:spPr>
        <p:txBody>
          <a:bodyPr lIns="0" tIns="0" rIns="0" bIns="0" rtlCol="0" anchor="t">
            <a:spAutoFit/>
          </a:bodyPr>
          <a:lstStyle/>
          <a:p>
            <a:pPr marL="0" marR="0" lvl="0" indent="0" algn="ctr" defTabSz="914400" rtl="0" eaLnBrk="1" fontAlgn="auto" latinLnBrk="0" hangingPunct="1">
              <a:lnSpc>
                <a:spcPts val="6045"/>
              </a:lnSpc>
              <a:spcBef>
                <a:spcPct val="0"/>
              </a:spcBef>
              <a:spcAft>
                <a:spcPts val="0"/>
              </a:spcAft>
              <a:buClrTx/>
              <a:buSzTx/>
              <a:buFontTx/>
              <a:buNone/>
              <a:tabLst/>
              <a:defRPr/>
            </a:pPr>
            <a:r>
              <a:rPr kumimoji="0" lang="en-US" sz="4318" b="0" i="0" u="none" strike="noStrike" kern="1200" cap="none" spc="280" normalizeH="0" baseline="0" noProof="0" dirty="0">
                <a:ln>
                  <a:noFill/>
                </a:ln>
                <a:solidFill>
                  <a:srgbClr val="F2F4F5"/>
                </a:solidFill>
                <a:effectLst/>
                <a:uLnTx/>
                <a:uFillTx/>
                <a:latin typeface="Alata"/>
                <a:ea typeface="+mn-ea"/>
                <a:cs typeface="+mn-cs"/>
              </a:rPr>
              <a:t>Top 10 countries emitting CO₂ from 2010-2022</a:t>
            </a:r>
          </a:p>
        </p:txBody>
      </p:sp>
      <p:pic>
        <p:nvPicPr>
          <p:cNvPr id="12" name="Picture 11">
            <a:extLst>
              <a:ext uri="{FF2B5EF4-FFF2-40B4-BE49-F238E27FC236}">
                <a16:creationId xmlns:a16="http://schemas.microsoft.com/office/drawing/2014/main" id="{9D6EB584-32A0-95B6-59F8-7685586C58A0}"/>
              </a:ext>
            </a:extLst>
          </p:cNvPr>
          <p:cNvPicPr>
            <a:picLocks noChangeAspect="1"/>
          </p:cNvPicPr>
          <p:nvPr/>
        </p:nvPicPr>
        <p:blipFill>
          <a:blip r:embed="rId4"/>
          <a:stretch>
            <a:fillRect/>
          </a:stretch>
        </p:blipFill>
        <p:spPr>
          <a:xfrm>
            <a:off x="3339297" y="2476500"/>
            <a:ext cx="11760328" cy="610586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NGAGE" val="{&quot;SavedSwatch&quot;:&quot;-11240108|-11700327|-8754175|-9605520|-12039861|NRCan&quot;,&quot;Id&quot;:&quot;65e745963242362b284aada2&quot;,&quot;SmartGridHorizontal&quot;:0,&quot;LinkedExcelSources&quot;:{},&quot;LinkedProjectSources&quot;:{},&quot;FlowConfig&quot;:{&quot;Canvas&quot;:{&quot;Slide&quot;:-1,&quot;Width&quot;:0,&quot;Height&quot;:0},&quot;Timeline&quot;:{&quot;Actions&quot;:[]}},&quot;LinkedSlideMergeSources&quot;:{},&quot;LinkedSharePointSlideMergeSources&quo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219619fd-75dc-48cb-820d-8f683a95dd8b}" enabled="1" method="Privileged" siteId="{05c95b33-90ca-49d5-b644-288b930b912b}" contentBits="1" removed="0"/>
</clbl:labelList>
</file>

<file path=docProps/app.xml><?xml version="1.0" encoding="utf-8"?>
<Properties xmlns="http://schemas.openxmlformats.org/officeDocument/2006/extended-properties" xmlns:vt="http://schemas.openxmlformats.org/officeDocument/2006/docPropsVTypes">
  <TotalTime>643</TotalTime>
  <Words>1417</Words>
  <Application>Microsoft Office PowerPoint</Application>
  <PresentationFormat>Custom</PresentationFormat>
  <Paragraphs>113</Paragraphs>
  <Slides>25</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Glacial Indifference</vt:lpstr>
      <vt:lpstr>Glacial Indifference Bold</vt:lpstr>
      <vt:lpstr>Canva Sans</vt:lpstr>
      <vt:lpstr>Calibri</vt:lpstr>
      <vt:lpstr>Alata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Modern Professional Business Project Presentation</dc:title>
  <dc:creator>Sun, Jia Xin</dc:creator>
  <cp:lastModifiedBy>Jia Xin Sun</cp:lastModifiedBy>
  <cp:revision>19</cp:revision>
  <dcterms:created xsi:type="dcterms:W3CDTF">2006-08-16T00:00:00Z</dcterms:created>
  <dcterms:modified xsi:type="dcterms:W3CDTF">2024-03-06T23:46:40Z</dcterms:modified>
  <dc:identifier>DAF-pSaPhSQ</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UNCLASSIFIED - NON CLASSIFIÉ</vt:lpwstr>
  </property>
</Properties>
</file>